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812" r:id="rId1"/>
  </p:sldMasterIdLst>
  <p:notesMasterIdLst>
    <p:notesMasterId r:id="rId27"/>
  </p:notesMasterIdLst>
  <p:sldIdLst>
    <p:sldId id="256" r:id="rId2"/>
    <p:sldId id="257" r:id="rId3"/>
    <p:sldId id="303" r:id="rId4"/>
    <p:sldId id="258" r:id="rId5"/>
    <p:sldId id="259" r:id="rId6"/>
    <p:sldId id="261" r:id="rId7"/>
    <p:sldId id="263" r:id="rId8"/>
    <p:sldId id="265" r:id="rId9"/>
    <p:sldId id="267" r:id="rId10"/>
    <p:sldId id="268" r:id="rId11"/>
    <p:sldId id="269" r:id="rId12"/>
    <p:sldId id="271" r:id="rId13"/>
    <p:sldId id="272" r:id="rId14"/>
    <p:sldId id="273" r:id="rId15"/>
    <p:sldId id="300" r:id="rId16"/>
    <p:sldId id="275" r:id="rId17"/>
    <p:sldId id="276" r:id="rId18"/>
    <p:sldId id="278" r:id="rId19"/>
    <p:sldId id="284" r:id="rId20"/>
    <p:sldId id="285" r:id="rId21"/>
    <p:sldId id="294" r:id="rId22"/>
    <p:sldId id="302" r:id="rId23"/>
    <p:sldId id="296" r:id="rId24"/>
    <p:sldId id="297" r:id="rId25"/>
    <p:sldId id="301" r:id="rId26"/>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6A90"/>
    <a:srgbClr val="383864"/>
    <a:srgbClr val="F1956B"/>
    <a:srgbClr val="E86025"/>
    <a:srgbClr val="FF0000"/>
    <a:srgbClr val="333399"/>
    <a:srgbClr val="3333CC"/>
    <a:srgbClr val="C0CA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29" autoAdjust="0"/>
    <p:restoredTop sz="93939" autoAdjust="0"/>
  </p:normalViewPr>
  <p:slideViewPr>
    <p:cSldViewPr>
      <p:cViewPr>
        <p:scale>
          <a:sx n="110" d="100"/>
          <a:sy n="110" d="100"/>
        </p:scale>
        <p:origin x="-1704" y="-8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30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3430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604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30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430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3430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776D3E60-5CE6-4C63-96FE-99E783D71A0B}" type="slidenum">
              <a:rPr lang="en-US"/>
              <a:pPr>
                <a:defRPr/>
              </a:pPr>
              <a:t>‹#›</a:t>
            </a:fld>
            <a:endParaRPr lang="en-US"/>
          </a:p>
        </p:txBody>
      </p:sp>
    </p:spTree>
    <p:extLst>
      <p:ext uri="{BB962C8B-B14F-4D97-AF65-F5344CB8AC3E}">
        <p14:creationId xmlns:p14="http://schemas.microsoft.com/office/powerpoint/2010/main" val="36699717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266A5C7-E949-4E02-B429-84E018502F57}" type="slidenum">
              <a:rPr lang="en-US" altLang="en-US" sz="1200" smtClean="0">
                <a:latin typeface="Arial" charset="0"/>
              </a:rPr>
              <a:pPr eaLnBrk="1" hangingPunct="1"/>
              <a:t>1</a:t>
            </a:fld>
            <a:endParaRPr lang="en-US" altLang="en-US" sz="1200" smtClean="0">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C9C39FA4-40E2-4CED-9208-6F708E0533F7}" type="slidenum">
              <a:rPr lang="en-US" altLang="en-US" sz="1200" smtClean="0">
                <a:latin typeface="Arial" charset="0"/>
              </a:rPr>
              <a:pPr eaLnBrk="1" hangingPunct="1"/>
              <a:t>10</a:t>
            </a:fld>
            <a:endParaRPr lang="en-US" altLang="en-US" sz="1200" smtClean="0">
              <a:latin typeface="Arial"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DA35D6A-17FF-490E-8AB3-4C288955E9FC}" type="slidenum">
              <a:rPr lang="en-US" altLang="en-US" sz="1200" smtClean="0">
                <a:latin typeface="Arial" charset="0"/>
              </a:rPr>
              <a:pPr eaLnBrk="1" hangingPunct="1"/>
              <a:t>11</a:t>
            </a:fld>
            <a:endParaRPr lang="en-US" altLang="en-US" sz="1200" smtClean="0">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Write Check feature.</a:t>
            </a:r>
          </a:p>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4C9186D-2892-41B9-A821-88466BA0A1A5}" type="slidenum">
              <a:rPr lang="en-US" altLang="en-US" sz="1200" smtClean="0">
                <a:latin typeface="Arial" charset="0"/>
              </a:rPr>
              <a:pPr eaLnBrk="1" hangingPunct="1"/>
              <a:t>12</a:t>
            </a:fld>
            <a:endParaRPr lang="en-US" altLang="en-US" sz="1200" smtClean="0">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sz="900" smtClean="0"/>
              <a:t>Demo Enter Bills feature.</a:t>
            </a:r>
          </a:p>
          <a:p>
            <a:pPr eaLnBrk="1" hangingPunct="1">
              <a:lnSpc>
                <a:spcPct val="90000"/>
              </a:lnSpc>
            </a:pPr>
            <a:endParaRPr lang="en-US" altLang="en-US" sz="900" smtClean="0"/>
          </a:p>
          <a:p>
            <a:pPr eaLnBrk="1" hangingPunct="1">
              <a:lnSpc>
                <a:spcPct val="90000"/>
              </a:lnSpc>
            </a:pPr>
            <a:endParaRPr lang="en-US" altLang="en-US" sz="9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B4FC540-BAA4-471A-8FCA-16E80B6CC79E}" type="slidenum">
              <a:rPr lang="en-US" altLang="en-US" sz="1200" smtClean="0">
                <a:latin typeface="Arial" charset="0"/>
              </a:rPr>
              <a:pPr eaLnBrk="1" hangingPunct="1"/>
              <a:t>13</a:t>
            </a:fld>
            <a:endParaRPr lang="en-US" altLang="en-US" sz="1200" smtClean="0">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Unpaid Bills Detail report.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CEA9CBE-6B7E-4B3D-8447-6095E4F43EAC}" type="slidenum">
              <a:rPr lang="en-US" altLang="en-US" sz="1200" smtClean="0">
                <a:latin typeface="Arial" charset="0"/>
              </a:rPr>
              <a:pPr eaLnBrk="1" hangingPunct="1"/>
              <a:t>14</a:t>
            </a:fld>
            <a:endParaRPr lang="en-US" altLang="en-US" sz="1200" smtClean="0">
              <a:latin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smtClean="0"/>
              <a:t>Demo Pay Bills function.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855F6E4-3546-47D8-88BA-4612984341D3}" type="slidenum">
              <a:rPr lang="en-US" altLang="en-US" sz="1200" smtClean="0">
                <a:latin typeface="Arial" charset="0"/>
              </a:rPr>
              <a:pPr eaLnBrk="1" hangingPunct="1"/>
              <a:t>15</a:t>
            </a:fld>
            <a:endParaRPr lang="en-US" altLang="en-US" sz="1200" smtClean="0">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the Paying bills options.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1533337-596E-4FAB-8E0F-D4402885EEBC}" type="slidenum">
              <a:rPr lang="en-US" altLang="en-US" sz="1200" smtClean="0">
                <a:latin typeface="Arial" charset="0"/>
              </a:rPr>
              <a:pPr eaLnBrk="1" hangingPunct="1"/>
              <a:t>16</a:t>
            </a:fld>
            <a:endParaRPr lang="en-US" altLang="en-US" sz="1200" smtClean="0">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Printer Setup function.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E33D52B-9085-42C6-B4BB-8325AF11F1BB}" type="slidenum">
              <a:rPr lang="en-US" altLang="en-US" sz="1200" smtClean="0">
                <a:latin typeface="Arial" charset="0"/>
              </a:rPr>
              <a:pPr eaLnBrk="1" hangingPunct="1"/>
              <a:t>17</a:t>
            </a:fld>
            <a:endParaRPr lang="en-US" altLang="en-US" sz="1200" smtClean="0">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sz="1000" smtClean="0"/>
              <a:t>Demo Printing Checks.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BECAFDF-D284-4199-844F-5F74C8787E49}" type="slidenum">
              <a:rPr lang="en-US" altLang="en-US" sz="1200" smtClean="0">
                <a:latin typeface="Arial" charset="0"/>
              </a:rPr>
              <a:pPr eaLnBrk="1" hangingPunct="1"/>
              <a:t>18</a:t>
            </a:fld>
            <a:endParaRPr lang="en-US" altLang="en-US" sz="1200" smtClean="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Voiding checks. </a:t>
            </a:r>
          </a:p>
          <a:p>
            <a:pPr eaLnBrk="1" hangingPunct="1"/>
            <a:endParaRPr lang="en-US" altLang="en-US" smtClean="0"/>
          </a:p>
          <a:p>
            <a:pPr eaLnBrk="1" hangingPunct="1"/>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8AD6EC2-5A0E-439F-A771-1CD25A84C10F}" type="slidenum">
              <a:rPr lang="en-US" altLang="en-US" sz="1200" smtClean="0">
                <a:latin typeface="Arial" charset="0"/>
              </a:rPr>
              <a:pPr eaLnBrk="1" hangingPunct="1"/>
              <a:t>19</a:t>
            </a:fld>
            <a:endParaRPr lang="en-US" altLang="en-US" sz="1200" smtClean="0">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creating Vendor credits.</a:t>
            </a:r>
          </a:p>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BDFD89D-EE6D-45FC-9B23-BC3A8F0D7B94}" type="slidenum">
              <a:rPr lang="en-US" altLang="en-US" sz="1200" smtClean="0">
                <a:latin typeface="Arial" charset="0"/>
              </a:rPr>
              <a:pPr eaLnBrk="1" hangingPunct="1"/>
              <a:t>2</a:t>
            </a:fld>
            <a:endParaRPr lang="en-US" altLang="en-US" sz="1200" smtClean="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2F61E4A-9038-4670-801D-4EF9C581228E}" type="slidenum">
              <a:rPr lang="en-US" altLang="en-US" sz="1200" smtClean="0">
                <a:latin typeface="Arial" charset="0"/>
              </a:rPr>
              <a:pPr eaLnBrk="1" hangingPunct="1"/>
              <a:t>20</a:t>
            </a:fld>
            <a:endParaRPr lang="en-US" altLang="en-US" sz="1200" smtClean="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smtClean="0"/>
              <a:t>Demo applying vendor credits to a bill.</a:t>
            </a:r>
          </a:p>
          <a:p>
            <a:pPr eaLnBrk="1" hangingPunct="1">
              <a:lnSpc>
                <a:spcPct val="90000"/>
              </a:lnSpc>
            </a:pPr>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444DF4D-0CE1-4A9A-9ED2-6E496522FF7D}" type="slidenum">
              <a:rPr lang="en-US" altLang="en-US" sz="1200" smtClean="0">
                <a:latin typeface="Arial" charset="0"/>
              </a:rPr>
              <a:pPr eaLnBrk="1" hangingPunct="1"/>
              <a:t>21</a:t>
            </a:fld>
            <a:endParaRPr lang="en-US" altLang="en-US" sz="1200" smtClean="0">
              <a:latin typeface="Arial"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sz="1000" smtClean="0"/>
              <a:t>Demo Credit Card charges recording.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3B79400-2AF0-4C07-8EE2-EB52FBFA292F}" type="slidenum">
              <a:rPr lang="en-US" altLang="en-US" sz="1200" smtClean="0">
                <a:latin typeface="Arial" charset="0"/>
              </a:rPr>
              <a:pPr eaLnBrk="1" hangingPunct="1"/>
              <a:t>22</a:t>
            </a:fld>
            <a:endParaRPr lang="en-US" altLang="en-US" sz="1200" smtClean="0">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ED83308-099E-44C0-95B7-5B5ECED8D0CF}" type="slidenum">
              <a:rPr lang="en-US" altLang="en-US" sz="1200" smtClean="0">
                <a:latin typeface="Arial" charset="0"/>
              </a:rPr>
              <a:pPr eaLnBrk="1" hangingPunct="1"/>
              <a:t>23</a:t>
            </a:fld>
            <a:endParaRPr lang="en-US" altLang="en-US" sz="1200" smtClean="0">
              <a:latin typeface="Arial"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A/R reports.</a:t>
            </a:r>
          </a:p>
          <a:p>
            <a:pPr eaLnBrk="1" hangingPunct="1"/>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14CB394-20BF-4759-9AD1-809B352EEC49}" type="slidenum">
              <a:rPr lang="en-US" altLang="en-US" sz="1200" smtClean="0">
                <a:latin typeface="Arial" charset="0"/>
              </a:rPr>
              <a:pPr eaLnBrk="1" hangingPunct="1"/>
              <a:t>24</a:t>
            </a:fld>
            <a:endParaRPr lang="en-US" altLang="en-US" sz="1200" smtClean="0">
              <a:latin typeface="Arial"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D90CAC0-7450-4A2C-91A6-AC900C1CF47D}" type="slidenum">
              <a:rPr lang="en-US" altLang="en-US" sz="1200" smtClean="0">
                <a:latin typeface="Arial" charset="0"/>
              </a:rPr>
              <a:pPr eaLnBrk="1" hangingPunct="1"/>
              <a:t>25</a:t>
            </a:fld>
            <a:endParaRPr lang="en-US" altLang="en-US" sz="1200" smtClean="0">
              <a:latin typeface="Arial"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BDFD89D-EE6D-45FC-9B23-BC3A8F0D7B94}" type="slidenum">
              <a:rPr lang="en-US" altLang="en-US" sz="1200" smtClean="0">
                <a:latin typeface="Arial" charset="0"/>
              </a:rPr>
              <a:pPr eaLnBrk="1" hangingPunct="1"/>
              <a:t>3</a:t>
            </a:fld>
            <a:endParaRPr lang="en-US" altLang="en-US" sz="1200" smtClean="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14A5A11-6296-41C3-B0B3-8F003C5C896F}" type="slidenum">
              <a:rPr lang="en-US" altLang="en-US" sz="1200" smtClean="0">
                <a:latin typeface="Arial" charset="0"/>
              </a:rPr>
              <a:pPr eaLnBrk="1" hangingPunct="1"/>
              <a:t>4</a:t>
            </a:fld>
            <a:endParaRPr lang="en-US" altLang="en-US" sz="1200" smtClean="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CB1DF4AA-57B0-47ED-B5FD-75BA3D864CEE}" type="slidenum">
              <a:rPr lang="en-US" altLang="en-US" sz="1200" smtClean="0">
                <a:latin typeface="Arial" charset="0"/>
              </a:rPr>
              <a:pPr eaLnBrk="1" hangingPunct="1"/>
              <a:t>5</a:t>
            </a:fld>
            <a:endParaRPr lang="en-US" altLang="en-US" sz="1200" smtClean="0">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818B334-F9A7-49FF-A576-704A63247350}" type="slidenum">
              <a:rPr lang="en-US" altLang="en-US" sz="1200" smtClean="0">
                <a:latin typeface="Arial" charset="0"/>
              </a:rPr>
              <a:pPr eaLnBrk="1" hangingPunct="1"/>
              <a:t>6</a:t>
            </a:fld>
            <a:endParaRPr lang="en-US" altLang="en-US" sz="1200" smtClean="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r>
              <a:rPr lang="en-US" altLang="en-US" sz="900" smtClean="0"/>
              <a:t>Demo setting up a Vendor.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1C63D22-7AEA-43FC-BCDB-D7DD0EA412BD}" type="slidenum">
              <a:rPr lang="en-US" altLang="en-US" sz="1200" smtClean="0">
                <a:latin typeface="Arial" charset="0"/>
              </a:rPr>
              <a:pPr eaLnBrk="1" hangingPunct="1"/>
              <a:t>7</a:t>
            </a:fld>
            <a:endParaRPr lang="en-US" altLang="en-US" sz="1200" smtClean="0">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activating class tracking and Profit and Loss by Class.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7E52726B-B59E-451E-A442-A31DB1807EFC}" type="slidenum">
              <a:rPr lang="en-US" altLang="en-US" sz="1200" smtClean="0">
                <a:latin typeface="Arial" charset="0"/>
              </a:rPr>
              <a:pPr eaLnBrk="1" hangingPunct="1"/>
              <a:t>8</a:t>
            </a:fld>
            <a:endParaRPr lang="en-US" altLang="en-US" sz="1200"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mtClean="0"/>
              <a:t>Demo job costs tracking and Profit and Loss by Job.</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1BC3269-27E7-4B04-8352-CC358E7B1085}" type="slidenum">
              <a:rPr lang="en-US" altLang="en-US" sz="1200" smtClean="0">
                <a:latin typeface="Arial" charset="0"/>
              </a:rPr>
              <a:pPr eaLnBrk="1" hangingPunct="1"/>
              <a:t>9</a:t>
            </a:fld>
            <a:endParaRPr lang="en-US" altLang="en-US" sz="1200" smtClean="0">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slideMaster" Target="../slideMasters/slideMaster1.xml"/><Relationship Id="rId5" Type="http://schemas.openxmlformats.org/officeDocument/2006/relationships/tags" Target="../tags/tag4.xml"/><Relationship Id="rId4" Type="http://schemas.openxmlformats.org/officeDocument/2006/relationships/tags" Target="../tags/tag3.xml"/><Relationship Id="rId9"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998"/>
          <p:cNvGrpSpPr>
            <a:grpSpLocks/>
          </p:cNvGrpSpPr>
          <p:nvPr>
            <p:custDataLst>
              <p:tags r:id="rId2"/>
            </p:custDataLst>
          </p:nvPr>
        </p:nvGrpSpPr>
        <p:grpSpPr bwMode="auto">
          <a:xfrm>
            <a:off x="466725" y="1303338"/>
            <a:ext cx="8178800" cy="19050"/>
            <a:chOff x="290" y="806"/>
            <a:chExt cx="5152" cy="12"/>
          </a:xfrm>
        </p:grpSpPr>
        <p:sp>
          <p:nvSpPr>
            <p:cNvPr id="5" name="Oval 999"/>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 name="Oval 1000"/>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 name="Oval 1001"/>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 name="Oval 1002"/>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 name="Oval 1003"/>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 name="Oval 1004"/>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 name="Oval 1005"/>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 name="Oval 1006"/>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 name="Oval 1007"/>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 name="Oval 1008"/>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 name="Oval 1009"/>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 name="Oval 1010"/>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 name="Oval 1011"/>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8" name="Oval 1012"/>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9" name="Oval 1013"/>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0" name="Oval 1014"/>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1" name="Oval 1015"/>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2" name="Oval 1016"/>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3" name="Oval 1017"/>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4" name="Oval 1018"/>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5" name="Oval 1019"/>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6" name="Oval 1020"/>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7" name="Oval 1021"/>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8" name="Oval 1022"/>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9" name="Oval 1023"/>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0" name="Oval 1024"/>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1" name="Oval 1025"/>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2" name="Oval 1026"/>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3" name="Oval 1027"/>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4" name="Oval 1028"/>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5" name="Oval 1029"/>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6" name="Oval 1030"/>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7" name="Oval 1031"/>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8" name="Oval 1032"/>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9" name="Oval 1033"/>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0" name="Oval 1034"/>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1" name="Oval 1035"/>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2" name="Oval 1036"/>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3" name="Oval 1037"/>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4" name="Oval 1038"/>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5" name="Oval 1039"/>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6" name="Oval 1040"/>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7" name="Oval 1041"/>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8" name="Oval 1042"/>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9" name="Oval 1043"/>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0" name="Oval 1044"/>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1" name="Oval 1045"/>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2" name="Oval 1046"/>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3" name="Oval 1047"/>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4" name="Oval 1048"/>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5" name="Oval 1049"/>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6" name="Oval 1050"/>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7" name="Oval 1051"/>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8" name="Oval 1052"/>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9" name="Oval 1053"/>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0" name="Oval 1054"/>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1" name="Oval 1055"/>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2" name="Oval 1056"/>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3" name="Oval 1057"/>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4" name="Oval 1058"/>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5" name="Oval 1059"/>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6" name="Oval 1060"/>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7" name="Oval 1061"/>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8" name="Oval 1062"/>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9" name="Oval 1063"/>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0" name="Oval 1064"/>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1" name="Oval 1065"/>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2" name="Oval 1066"/>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3" name="Oval 1067"/>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4" name="Oval 1068"/>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5" name="Oval 1069"/>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6" name="Oval 1070"/>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7" name="Oval 1071"/>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8" name="Oval 1072"/>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9" name="Oval 1073"/>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0" name="Oval 1074"/>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1" name="Oval 1075"/>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2" name="Oval 1076"/>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3" name="Oval 1077"/>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4" name="Oval 1078"/>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5" name="Oval 1079"/>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6" name="Oval 1080"/>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7" name="Oval 1081"/>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8" name="Oval 1082"/>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9" name="Oval 1083"/>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grpSp>
        <p:nvGrpSpPr>
          <p:cNvPr id="90" name="Group 1084"/>
          <p:cNvGrpSpPr>
            <a:grpSpLocks/>
          </p:cNvGrpSpPr>
          <p:nvPr>
            <p:custDataLst>
              <p:tags r:id="rId3"/>
            </p:custDataLst>
          </p:nvPr>
        </p:nvGrpSpPr>
        <p:grpSpPr bwMode="auto">
          <a:xfrm>
            <a:off x="466725" y="3321050"/>
            <a:ext cx="8178800" cy="19050"/>
            <a:chOff x="290" y="806"/>
            <a:chExt cx="5152" cy="12"/>
          </a:xfrm>
        </p:grpSpPr>
        <p:sp>
          <p:nvSpPr>
            <p:cNvPr id="91" name="Oval 1085"/>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2" name="Oval 1086"/>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3" name="Oval 1087"/>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4" name="Oval 1088"/>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5" name="Oval 1089"/>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6" name="Oval 1090"/>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7" name="Oval 1091"/>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8" name="Oval 1092"/>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9" name="Oval 1093"/>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0" name="Oval 1094"/>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1" name="Oval 1095"/>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2" name="Oval 1096"/>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3" name="Oval 1097"/>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4" name="Oval 1098"/>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5" name="Oval 1099"/>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6" name="Oval 1100"/>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7" name="Oval 1101"/>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8" name="Oval 1102"/>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9" name="Oval 1103"/>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0" name="Oval 1104"/>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1" name="Oval 1105"/>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2" name="Oval 1106"/>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3" name="Oval 1107"/>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4" name="Oval 1108"/>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5" name="Oval 1109"/>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6" name="Oval 1110"/>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7" name="Oval 1111"/>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8" name="Oval 1112"/>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9" name="Oval 1113"/>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0" name="Oval 1114"/>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1" name="Oval 1115"/>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2" name="Oval 1116"/>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3" name="Oval 1117"/>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4" name="Oval 1118"/>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 name="Oval 1119"/>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 name="Oval 1120"/>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 name="Oval 1121"/>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 name="Oval 1122"/>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 name="Oval 1123"/>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 name="Oval 1124"/>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 name="Oval 1125"/>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 name="Oval 1126"/>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 name="Oval 1127"/>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4" name="Oval 1128"/>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5" name="Oval 1129"/>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6" name="Oval 1130"/>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7" name="Oval 1131"/>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8" name="Oval 1132"/>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9" name="Oval 1133"/>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0" name="Oval 1134"/>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1" name="Oval 1135"/>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2" name="Oval 1136"/>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3" name="Oval 1137"/>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4" name="Oval 1138"/>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5" name="Oval 1139"/>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6" name="Oval 1140"/>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7" name="Oval 1141"/>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8" name="Oval 1142"/>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9" name="Oval 1143"/>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0" name="Oval 1144"/>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1" name="Oval 1145"/>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2" name="Oval 1146"/>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3" name="Oval 1147"/>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4" name="Oval 1148"/>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5" name="Oval 1149"/>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6" name="Oval 1150"/>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7" name="Oval 1151"/>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8" name="Oval 1152"/>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9" name="Oval 1153"/>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0" name="Oval 1154"/>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1" name="Oval 1155"/>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2" name="Oval 1156"/>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3" name="Oval 1157"/>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4" name="Oval 1158"/>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5" name="Oval 1159"/>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6" name="Oval 1160"/>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7" name="Oval 1161"/>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8" name="Oval 1162"/>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9" name="Oval 1163"/>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0" name="Oval 1164"/>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1" name="Oval 1165"/>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2" name="Oval 1166"/>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3" name="Oval 1167"/>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4" name="Oval 1168"/>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5" name="Oval 1169"/>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sp>
        <p:nvSpPr>
          <p:cNvPr id="176" name="Text Box 813"/>
          <p:cNvSpPr txBox="1">
            <a:spLocks noChangeArrowheads="1"/>
          </p:cNvSpPr>
          <p:nvPr>
            <p:custDataLst>
              <p:tags r:id="rId4"/>
            </p:custDataLst>
          </p:nvPr>
        </p:nvSpPr>
        <p:spPr bwMode="auto">
          <a:xfrm>
            <a:off x="3654425" y="4511675"/>
            <a:ext cx="20399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sz="4400" b="0" dirty="0">
                <a:solidFill>
                  <a:schemeClr val="bg1"/>
                </a:solidFill>
                <a:latin typeface="Verdana" charset="0"/>
                <a:ea typeface="ＭＳ Ｐゴシック" charset="0"/>
              </a:rPr>
              <a:t>people</a:t>
            </a:r>
          </a:p>
        </p:txBody>
      </p:sp>
      <p:graphicFrame>
        <p:nvGraphicFramePr>
          <p:cNvPr id="177" name="Rectangle 773" hidden="1"/>
          <p:cNvGraphicFramePr>
            <a:graphicFrameLocks/>
          </p:cNvGraphicFramePr>
          <p:nvPr>
            <p:custDataLst>
              <p:tags r:id="rId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26" r:id="rId7" imgW="0" imgH="0" progId="TCLayout.ActiveDocument.1">
                  <p:embed/>
                </p:oleObj>
              </mc:Choice>
              <mc:Fallback>
                <p:oleObj r:id="rId7"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179" name="Picture 267" descr="Intuit education 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67450" y="74613"/>
            <a:ext cx="2465388"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6" name="Rectangle 808"/>
          <p:cNvSpPr>
            <a:spLocks noGrp="1" noChangeArrowheads="1"/>
          </p:cNvSpPr>
          <p:nvPr>
            <p:ph type="ctrTitle" sz="quarter"/>
          </p:nvPr>
        </p:nvSpPr>
        <p:spPr>
          <a:xfrm>
            <a:off x="461963" y="2152650"/>
            <a:ext cx="8220075" cy="681038"/>
          </a:xfrm>
        </p:spPr>
        <p:txBody>
          <a:bodyPr/>
          <a:lstStyle>
            <a:lvl1pPr>
              <a:defRPr sz="4400" b="0"/>
            </a:lvl1pPr>
          </a:lstStyle>
          <a:p>
            <a:pPr lvl="0"/>
            <a:r>
              <a:rPr lang="en-US" noProof="0" smtClean="0"/>
              <a:t>Click to edit Master title style</a:t>
            </a:r>
            <a:endParaRPr lang="en-US" noProof="0" dirty="0" smtClean="0"/>
          </a:p>
        </p:txBody>
      </p:sp>
      <p:sp>
        <p:nvSpPr>
          <p:cNvPr id="2857" name="Rectangle 809"/>
          <p:cNvSpPr>
            <a:spLocks noGrp="1" noChangeArrowheads="1"/>
          </p:cNvSpPr>
          <p:nvPr>
            <p:ph type="subTitle" sz="quarter" idx="1"/>
          </p:nvPr>
        </p:nvSpPr>
        <p:spPr>
          <a:xfrm>
            <a:off x="477838" y="2887663"/>
            <a:ext cx="8218487" cy="388937"/>
          </a:xfrm>
        </p:spPr>
        <p:txBody>
          <a:bodyPr tIns="0" bIns="0"/>
          <a:lstStyle>
            <a:lvl1pPr marL="0" indent="0">
              <a:buFont typeface="Times" charset="0"/>
              <a:buNone/>
              <a:defRPr sz="2400">
                <a:solidFill>
                  <a:srgbClr val="2F5EBF"/>
                </a:solidFill>
              </a:defRPr>
            </a:lvl1pPr>
          </a:lstStyle>
          <a:p>
            <a:pPr lvl="0"/>
            <a:r>
              <a:rPr lang="en-US" noProof="0" smtClean="0"/>
              <a:t>Click to edit Master subtitle style</a:t>
            </a:r>
            <a:endParaRPr lang="en-US" noProof="0" dirty="0" smtClean="0"/>
          </a:p>
        </p:txBody>
      </p:sp>
      <p:sp>
        <p:nvSpPr>
          <p:cNvPr id="184"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08835" y="4097337"/>
            <a:ext cx="1504929" cy="2303463"/>
          </a:xfrm>
          <a:prstGeom prst="rect">
            <a:avLst/>
          </a:prstGeom>
        </p:spPr>
      </p:pic>
    </p:spTree>
    <p:extLst>
      <p:ext uri="{BB962C8B-B14F-4D97-AF65-F5344CB8AC3E}">
        <p14:creationId xmlns:p14="http://schemas.microsoft.com/office/powerpoint/2010/main" val="3920383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2450580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379413"/>
            <a:ext cx="2057400" cy="5786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0850" y="379413"/>
            <a:ext cx="6019800" cy="5786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23699537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84454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696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010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6823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326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8818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860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456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728602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533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00584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4732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825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0745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5495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6640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89725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87175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079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2CF3CAEA-9663-4FC7-9667-6F4186E2E596}" type="slidenum">
              <a:rPr lang="en-US" altLang="en-US"/>
              <a:pPr>
                <a:defRPr/>
              </a:pPr>
              <a:t>‹#›</a:t>
            </a:fld>
            <a:endParaRPr lang="en-US" altLang="en-US" dirty="0"/>
          </a:p>
        </p:txBody>
      </p:sp>
    </p:spTree>
    <p:extLst>
      <p:ext uri="{BB962C8B-B14F-4D97-AF65-F5344CB8AC3E}">
        <p14:creationId xmlns:p14="http://schemas.microsoft.com/office/powerpoint/2010/main" val="3623875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7581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50948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40147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185B6DBC-1000-401E-9444-3D4ECC25C91D}" type="slidenum">
              <a:rPr lang="en-US" smtClean="0"/>
              <a:pPr>
                <a:defRPr/>
              </a:pPr>
              <a:t>‹#›</a:t>
            </a:fld>
            <a:endParaRPr lang="en-US"/>
          </a:p>
        </p:txBody>
      </p:sp>
    </p:spTree>
    <p:extLst>
      <p:ext uri="{BB962C8B-B14F-4D97-AF65-F5344CB8AC3E}">
        <p14:creationId xmlns:p14="http://schemas.microsoft.com/office/powerpoint/2010/main" val="36866214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185B6DBC-1000-401E-9444-3D4ECC25C91D}" type="slidenum">
              <a:rPr lang="en-US" smtClean="0"/>
              <a:pPr>
                <a:defRPr/>
              </a:pPr>
              <a:t>‹#›</a:t>
            </a:fld>
            <a:endParaRPr lang="en-US"/>
          </a:p>
        </p:txBody>
      </p:sp>
    </p:spTree>
    <p:extLst>
      <p:ext uri="{BB962C8B-B14F-4D97-AF65-F5344CB8AC3E}">
        <p14:creationId xmlns:p14="http://schemas.microsoft.com/office/powerpoint/2010/main" val="6409458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406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D5486E8B-B604-43A2-8125-363E6120A746}" type="slidenum">
              <a:rPr lang="en-US" altLang="en-US"/>
              <a:pPr>
                <a:defRPr/>
              </a:pPr>
              <a:t>‹#›</a:t>
            </a:fld>
            <a:endParaRPr lang="en-US" altLang="en-US"/>
          </a:p>
        </p:txBody>
      </p:sp>
    </p:spTree>
    <p:extLst>
      <p:ext uri="{BB962C8B-B14F-4D97-AF65-F5344CB8AC3E}">
        <p14:creationId xmlns:p14="http://schemas.microsoft.com/office/powerpoint/2010/main" val="109207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6392648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49719883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46978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2052458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B0881AFE-FFDE-421D-BEA7-917D9DB27D5B}" type="slidenum">
              <a:rPr lang="en-US" altLang="en-US"/>
              <a:pPr>
                <a:defRPr/>
              </a:pPr>
              <a:t>‹#›</a:t>
            </a:fld>
            <a:endParaRPr lang="en-US" altLang="en-US"/>
          </a:p>
        </p:txBody>
      </p:sp>
    </p:spTree>
    <p:extLst>
      <p:ext uri="{BB962C8B-B14F-4D97-AF65-F5344CB8AC3E}">
        <p14:creationId xmlns:p14="http://schemas.microsoft.com/office/powerpoint/2010/main" val="130110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Grp="1" noChangeArrowheads="1"/>
          </p:cNvSpPr>
          <p:nvPr>
            <p:ph type="title"/>
          </p:nvPr>
        </p:nvSpPr>
        <p:spPr bwMode="auto">
          <a:xfrm>
            <a:off x="450850" y="379413"/>
            <a:ext cx="8226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0" rIns="0" bIns="0" numCol="1" anchor="b" anchorCtr="0" compatLnSpc="1">
            <a:prstTxWarp prst="textNoShape">
              <a:avLst/>
            </a:prstTxWarp>
          </a:bodyPr>
          <a:lstStyle/>
          <a:p>
            <a:pPr lvl="0"/>
            <a:r>
              <a:rPr lang="en-US" smtClean="0"/>
              <a:t>Click to edit Master title style</a:t>
            </a:r>
            <a:endParaRPr lang="en-US" dirty="0"/>
          </a:p>
        </p:txBody>
      </p:sp>
      <p:sp>
        <p:nvSpPr>
          <p:cNvPr id="1033" name="Rectangle 9"/>
          <p:cNvSpPr>
            <a:spLocks noGrp="1" noChangeArrowheads="1"/>
          </p:cNvSpPr>
          <p:nvPr>
            <p:ph type="body" idx="1"/>
          </p:nvPr>
        </p:nvSpPr>
        <p:spPr bwMode="auto">
          <a:xfrm>
            <a:off x="457200" y="1436688"/>
            <a:ext cx="8223250" cy="472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46038" rIns="0"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028" name="Group 229"/>
          <p:cNvGrpSpPr>
            <a:grpSpLocks/>
          </p:cNvGrpSpPr>
          <p:nvPr/>
        </p:nvGrpSpPr>
        <p:grpSpPr bwMode="auto">
          <a:xfrm>
            <a:off x="466725" y="1111250"/>
            <a:ext cx="8178800" cy="19050"/>
            <a:chOff x="290" y="806"/>
            <a:chExt cx="5152" cy="12"/>
          </a:xfrm>
        </p:grpSpPr>
        <p:sp>
          <p:nvSpPr>
            <p:cNvPr id="1254" name="Oval 230"/>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5" name="Oval 231"/>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6" name="Oval 232"/>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7" name="Oval 233"/>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8" name="Oval 234"/>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9" name="Oval 235"/>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0" name="Oval 236"/>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1" name="Oval 237"/>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2" name="Oval 238"/>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3" name="Oval 239"/>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4" name="Oval 240"/>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5" name="Oval 241"/>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6" name="Oval 242"/>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7" name="Oval 243"/>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8" name="Oval 244"/>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9" name="Oval 245"/>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0" name="Oval 246"/>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1" name="Oval 247"/>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2" name="Oval 248"/>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3" name="Oval 249"/>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4" name="Oval 250"/>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5" name="Oval 251"/>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6" name="Oval 252"/>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7" name="Oval 253"/>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8" name="Oval 254"/>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9" name="Oval 255"/>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0" name="Oval 256"/>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1" name="Oval 257"/>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2" name="Oval 258"/>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3" name="Oval 259"/>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4" name="Oval 260"/>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5" name="Oval 261"/>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6" name="Oval 262"/>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7" name="Oval 263"/>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8" name="Oval 264"/>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9" name="Oval 265"/>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0" name="Oval 266"/>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1" name="Oval 267"/>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2" name="Oval 268"/>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3" name="Oval 269"/>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4" name="Oval 270"/>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5" name="Oval 271"/>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6" name="Oval 272"/>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7" name="Oval 273"/>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8" name="Oval 274"/>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9" name="Oval 275"/>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0" name="Oval 276"/>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1" name="Oval 277"/>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2" name="Oval 278"/>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3" name="Oval 279"/>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4" name="Oval 280"/>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5" name="Oval 281"/>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6" name="Oval 282"/>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7" name="Oval 283"/>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8" name="Oval 284"/>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9" name="Oval 285"/>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0" name="Oval 286"/>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1" name="Oval 287"/>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2" name="Oval 288"/>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3" name="Oval 289"/>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4" name="Oval 290"/>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5" name="Oval 291"/>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6" name="Oval 292"/>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7" name="Oval 293"/>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8" name="Oval 294"/>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9" name="Oval 295"/>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0" name="Oval 296"/>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1" name="Oval 297"/>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2" name="Oval 298"/>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3" name="Oval 299"/>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4" name="Oval 300"/>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5" name="Oval 301"/>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6" name="Oval 302"/>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7" name="Oval 303"/>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8" name="Oval 304"/>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9" name="Oval 305"/>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0" name="Oval 306"/>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1" name="Oval 307"/>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2" name="Oval 308"/>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3" name="Oval 309"/>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4" name="Oval 310"/>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5" name="Oval 311"/>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6" name="Oval 312"/>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7" name="Oval 313"/>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8" name="Oval 314"/>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pic>
        <p:nvPicPr>
          <p:cNvPr id="1029" name="Picture 1" descr="Intuit education logo.jpg"/>
          <p:cNvPicPr>
            <a:picLocks noChangeAspect="1"/>
          </p:cNvPicPr>
          <p:nvPr/>
        </p:nvPicPr>
        <p:blipFill>
          <a:blip r:embed="rId36" cstate="print">
            <a:extLst>
              <a:ext uri="{28A0092B-C50C-407E-A947-70E740481C1C}">
                <a14:useLocalDpi xmlns:a14="http://schemas.microsoft.com/office/drawing/2010/main" val="0"/>
              </a:ext>
            </a:extLst>
          </a:blip>
          <a:srcRect/>
          <a:stretch>
            <a:fillRect/>
          </a:stretch>
        </p:blipFill>
        <p:spPr bwMode="auto">
          <a:xfrm>
            <a:off x="8080375" y="6337300"/>
            <a:ext cx="969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spTree>
  </p:cSld>
  <p:clrMap bg1="lt1" tx1="dk1" bg2="lt2" tx2="dk2" accent1="accent1" accent2="accent2" accent3="accent3" accent4="accent4" accent5="accent5" accent6="accent6" hlink="hlink" folHlink="folHlink"/>
  <p:sldLayoutIdLst>
    <p:sldLayoutId id="2147484813" r:id="rId1"/>
    <p:sldLayoutId id="2147484814" r:id="rId2"/>
    <p:sldLayoutId id="2147484815" r:id="rId3"/>
    <p:sldLayoutId id="2147484816" r:id="rId4"/>
    <p:sldLayoutId id="2147484817" r:id="rId5"/>
    <p:sldLayoutId id="2147484818" r:id="rId6"/>
    <p:sldLayoutId id="2147484819" r:id="rId7"/>
    <p:sldLayoutId id="2147484820" r:id="rId8"/>
    <p:sldLayoutId id="2147484821" r:id="rId9"/>
    <p:sldLayoutId id="2147484822" r:id="rId10"/>
    <p:sldLayoutId id="2147484823" r:id="rId11"/>
    <p:sldLayoutId id="2147484824" r:id="rId12"/>
    <p:sldLayoutId id="2147484825" r:id="rId13"/>
    <p:sldLayoutId id="2147484826" r:id="rId14"/>
    <p:sldLayoutId id="2147484827" r:id="rId15"/>
    <p:sldLayoutId id="2147484828" r:id="rId16"/>
    <p:sldLayoutId id="2147484829" r:id="rId17"/>
    <p:sldLayoutId id="2147484830" r:id="rId18"/>
    <p:sldLayoutId id="2147484831" r:id="rId19"/>
    <p:sldLayoutId id="2147484832" r:id="rId20"/>
    <p:sldLayoutId id="2147484833" r:id="rId21"/>
    <p:sldLayoutId id="2147484834" r:id="rId22"/>
    <p:sldLayoutId id="2147484835" r:id="rId23"/>
    <p:sldLayoutId id="2147484836" r:id="rId24"/>
    <p:sldLayoutId id="2147484837" r:id="rId25"/>
    <p:sldLayoutId id="2147484838" r:id="rId26"/>
    <p:sldLayoutId id="2147484839" r:id="rId27"/>
    <p:sldLayoutId id="2147484840" r:id="rId28"/>
    <p:sldLayoutId id="2147484841" r:id="rId29"/>
    <p:sldLayoutId id="2147484842" r:id="rId30"/>
    <p:sldLayoutId id="2147484843" r:id="rId31"/>
    <p:sldLayoutId id="2147484844" r:id="rId32"/>
    <p:sldLayoutId id="2147484845" r:id="rId33"/>
    <p:sldLayoutId id="2147484846" r:id="rId3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outVertical)">
                                      <p:cBhvr>
                                        <p:cTn id="7" dur="500"/>
                                        <p:tgtEl>
                                          <p:spTgt spid="103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33">
                                            <p:txEl>
                                              <p:pRg st="0" end="0"/>
                                            </p:txEl>
                                          </p:spTgt>
                                        </p:tgtEl>
                                        <p:attrNameLst>
                                          <p:attrName>style.visibility</p:attrName>
                                        </p:attrNameLst>
                                      </p:cBhvr>
                                      <p:to>
                                        <p:strVal val="visible"/>
                                      </p:to>
                                    </p:set>
                                    <p:anim calcmode="lin" valueType="num">
                                      <p:cBhvr additive="base">
                                        <p:cTn id="10" dur="500" fill="hold"/>
                                        <p:tgtEl>
                                          <p:spTgt spid="1033">
                                            <p:txEl>
                                              <p:pRg st="0" end="0"/>
                                            </p:txEl>
                                          </p:spTgt>
                                        </p:tgtEl>
                                        <p:attrNameLst>
                                          <p:attrName>ppt_x</p:attrName>
                                        </p:attrNameLst>
                                      </p:cBhvr>
                                      <p:tavLst>
                                        <p:tav tm="0">
                                          <p:val>
                                            <p:strVal val="0-#ppt_w/2"/>
                                          </p:val>
                                        </p:tav>
                                        <p:tav tm="100000">
                                          <p:val>
                                            <p:strVal val="#ppt_x"/>
                                          </p:val>
                                        </p:tav>
                                      </p:tavLst>
                                    </p:anim>
                                    <p:anim calcmode="lin" valueType="num">
                                      <p:cBhvr additive="base">
                                        <p:cTn id="11" dur="500" fill="hold"/>
                                        <p:tgtEl>
                                          <p:spTgt spid="1033">
                                            <p:txEl>
                                              <p:pRg st="0" end="0"/>
                                            </p:txEl>
                                          </p:spTgt>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033">
                                            <p:txEl>
                                              <p:pRg st="1" end="1"/>
                                            </p:txEl>
                                          </p:spTgt>
                                        </p:tgtEl>
                                        <p:attrNameLst>
                                          <p:attrName>style.visibility</p:attrName>
                                        </p:attrNameLst>
                                      </p:cBhvr>
                                      <p:to>
                                        <p:strVal val="visible"/>
                                      </p:to>
                                    </p:set>
                                    <p:anim calcmode="lin" valueType="num">
                                      <p:cBhvr additive="base">
                                        <p:cTn id="14" dur="500" fill="hold"/>
                                        <p:tgtEl>
                                          <p:spTgt spid="1033">
                                            <p:txEl>
                                              <p:pRg st="1" end="1"/>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33">
                                            <p:txEl>
                                              <p:pRg st="1" end="1"/>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033">
                                            <p:txEl>
                                              <p:pRg st="2" end="2"/>
                                            </p:txEl>
                                          </p:spTgt>
                                        </p:tgtEl>
                                        <p:attrNameLst>
                                          <p:attrName>style.visibility</p:attrName>
                                        </p:attrNameLst>
                                      </p:cBhvr>
                                      <p:to>
                                        <p:strVal val="visible"/>
                                      </p:to>
                                    </p:set>
                                    <p:anim calcmode="lin" valueType="num">
                                      <p:cBhvr additive="base">
                                        <p:cTn id="18" dur="500" fill="hold"/>
                                        <p:tgtEl>
                                          <p:spTgt spid="103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33">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033">
                                            <p:txEl>
                                              <p:pRg st="3" end="3"/>
                                            </p:txEl>
                                          </p:spTgt>
                                        </p:tgtEl>
                                        <p:attrNameLst>
                                          <p:attrName>style.visibility</p:attrName>
                                        </p:attrNameLst>
                                      </p:cBhvr>
                                      <p:to>
                                        <p:strVal val="visible"/>
                                      </p:to>
                                    </p:set>
                                    <p:anim calcmode="lin" valueType="num">
                                      <p:cBhvr additive="base">
                                        <p:cTn id="22" dur="500" fill="hold"/>
                                        <p:tgtEl>
                                          <p:spTgt spid="103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033">
                                            <p:txEl>
                                              <p:pRg st="3" end="3"/>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33">
                                            <p:txEl>
                                              <p:pRg st="4" end="4"/>
                                            </p:txEl>
                                          </p:spTgt>
                                        </p:tgtEl>
                                        <p:attrNameLst>
                                          <p:attrName>style.visibility</p:attrName>
                                        </p:attrNameLst>
                                      </p:cBhvr>
                                      <p:to>
                                        <p:strVal val="visible"/>
                                      </p:to>
                                    </p:set>
                                    <p:anim calcmode="lin" valueType="num">
                                      <p:cBhvr additive="base">
                                        <p:cTn id="26" dur="500" fill="hold"/>
                                        <p:tgtEl>
                                          <p:spTgt spid="1033">
                                            <p:txEl>
                                              <p:pRg st="4" end="4"/>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3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p:bldP spid="1033" grpId="0" build="p"/>
    </p:bldLst>
  </p:timing>
  <p:txStyles>
    <p:titleStyle>
      <a:lvl1pPr algn="l" rtl="0" eaLnBrk="1" fontAlgn="base" hangingPunct="1">
        <a:spcBef>
          <a:spcPct val="0"/>
        </a:spcBef>
        <a:spcAft>
          <a:spcPct val="0"/>
        </a:spcAft>
        <a:defRPr sz="2800" b="1">
          <a:solidFill>
            <a:srgbClr val="2F5EBF"/>
          </a:solidFill>
          <a:latin typeface="+mj-lt"/>
          <a:ea typeface="MS PGothic" pitchFamily="34" charset="-128"/>
          <a:cs typeface="MS PGothic" charset="0"/>
        </a:defRPr>
      </a:lvl1pPr>
      <a:lvl2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2pPr>
      <a:lvl3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3pPr>
      <a:lvl4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4pPr>
      <a:lvl5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5pPr>
      <a:lvl6pPr marL="457200" algn="l" rtl="0" eaLnBrk="1" fontAlgn="base" hangingPunct="1">
        <a:spcBef>
          <a:spcPct val="0"/>
        </a:spcBef>
        <a:spcAft>
          <a:spcPct val="0"/>
        </a:spcAft>
        <a:defRPr sz="2800" b="1">
          <a:solidFill>
            <a:srgbClr val="2F5EBF"/>
          </a:solidFill>
          <a:latin typeface="Verdana" charset="0"/>
          <a:ea typeface="ＭＳ Ｐゴシック" charset="0"/>
        </a:defRPr>
      </a:lvl6pPr>
      <a:lvl7pPr marL="914400" algn="l" rtl="0" eaLnBrk="1" fontAlgn="base" hangingPunct="1">
        <a:spcBef>
          <a:spcPct val="0"/>
        </a:spcBef>
        <a:spcAft>
          <a:spcPct val="0"/>
        </a:spcAft>
        <a:defRPr sz="2800" b="1">
          <a:solidFill>
            <a:srgbClr val="2F5EBF"/>
          </a:solidFill>
          <a:latin typeface="Verdana" charset="0"/>
          <a:ea typeface="ＭＳ Ｐゴシック" charset="0"/>
        </a:defRPr>
      </a:lvl7pPr>
      <a:lvl8pPr marL="1371600" algn="l" rtl="0" eaLnBrk="1" fontAlgn="base" hangingPunct="1">
        <a:spcBef>
          <a:spcPct val="0"/>
        </a:spcBef>
        <a:spcAft>
          <a:spcPct val="0"/>
        </a:spcAft>
        <a:defRPr sz="2800" b="1">
          <a:solidFill>
            <a:srgbClr val="2F5EBF"/>
          </a:solidFill>
          <a:latin typeface="Verdana" charset="0"/>
          <a:ea typeface="ＭＳ Ｐゴシック" charset="0"/>
        </a:defRPr>
      </a:lvl8pPr>
      <a:lvl9pPr marL="1828800" algn="l" rtl="0" eaLnBrk="1" fontAlgn="base" hangingPunct="1">
        <a:spcBef>
          <a:spcPct val="0"/>
        </a:spcBef>
        <a:spcAft>
          <a:spcPct val="0"/>
        </a:spcAft>
        <a:defRPr sz="2800" b="1">
          <a:solidFill>
            <a:srgbClr val="2F5EBF"/>
          </a:solidFill>
          <a:latin typeface="Verdana" charset="0"/>
          <a:ea typeface="ＭＳ Ｐゴシック" charset="0"/>
        </a:defRPr>
      </a:lvl9pPr>
    </p:titleStyle>
    <p:bodyStyle>
      <a:lvl1pPr marL="168275" indent="-168275" algn="l" rtl="0" eaLnBrk="1" fontAlgn="base" hangingPunct="1">
        <a:spcBef>
          <a:spcPts val="1800"/>
        </a:spcBef>
        <a:spcAft>
          <a:spcPct val="0"/>
        </a:spcAft>
        <a:buClr>
          <a:schemeClr val="accent1"/>
        </a:buClr>
        <a:buFont typeface="Times" pitchFamily="18" charset="0"/>
        <a:buChar char="•"/>
        <a:defRPr sz="2000">
          <a:solidFill>
            <a:srgbClr val="000000"/>
          </a:solidFill>
          <a:latin typeface="+mn-lt"/>
          <a:ea typeface="MS PGothic" pitchFamily="34" charset="-128"/>
          <a:cs typeface="MS PGothic" charset="0"/>
        </a:defRPr>
      </a:lvl1pPr>
      <a:lvl2pPr marL="450850" indent="-168275" algn="l" rtl="0" eaLnBrk="1" fontAlgn="base" hangingPunct="1">
        <a:spcBef>
          <a:spcPts val="1800"/>
        </a:spcBef>
        <a:spcAft>
          <a:spcPct val="0"/>
        </a:spcAft>
        <a:buClr>
          <a:schemeClr val="accent1"/>
        </a:buClr>
        <a:buFont typeface="Times" pitchFamily="18" charset="0"/>
        <a:buChar char="–"/>
        <a:defRPr>
          <a:solidFill>
            <a:srgbClr val="000000"/>
          </a:solidFill>
          <a:latin typeface="+mn-lt"/>
          <a:ea typeface="MS PGothic" pitchFamily="34" charset="-128"/>
          <a:cs typeface="MS PGothic" charset="0"/>
        </a:defRPr>
      </a:lvl2pPr>
      <a:lvl3pPr marL="684213" indent="-119063" algn="l" rtl="0" eaLnBrk="1" fontAlgn="base" hangingPunct="1">
        <a:spcBef>
          <a:spcPts val="1800"/>
        </a:spcBef>
        <a:spcAft>
          <a:spcPct val="0"/>
        </a:spcAft>
        <a:buClr>
          <a:schemeClr val="accent1"/>
        </a:buClr>
        <a:buFont typeface="Times" pitchFamily="18" charset="0"/>
        <a:buChar char="•"/>
        <a:defRPr sz="1600">
          <a:solidFill>
            <a:srgbClr val="000000"/>
          </a:solidFill>
          <a:latin typeface="+mn-lt"/>
          <a:ea typeface="MS PGothic" pitchFamily="34" charset="-128"/>
          <a:cs typeface="MS PGothic" charset="0"/>
        </a:defRPr>
      </a:lvl3pPr>
      <a:lvl4pPr marL="911225" indent="-112713" algn="l" rtl="0" eaLnBrk="1" fontAlgn="base" hangingPunct="1">
        <a:spcBef>
          <a:spcPts val="1800"/>
        </a:spcBef>
        <a:spcAft>
          <a:spcPct val="0"/>
        </a:spcAft>
        <a:buClr>
          <a:schemeClr val="accent1"/>
        </a:buClr>
        <a:buFont typeface="Times" pitchFamily="18" charset="0"/>
        <a:buChar char="-"/>
        <a:defRPr sz="1400">
          <a:solidFill>
            <a:srgbClr val="000000"/>
          </a:solidFill>
          <a:latin typeface="+mn-lt"/>
          <a:ea typeface="MS PGothic" pitchFamily="34" charset="-128"/>
          <a:cs typeface="MS PGothic" charset="0"/>
        </a:defRPr>
      </a:lvl4pPr>
      <a:lvl5pPr marL="1143000" indent="-111125" algn="l" rtl="0" eaLnBrk="1" fontAlgn="base" hangingPunct="1">
        <a:spcBef>
          <a:spcPts val="1800"/>
        </a:spcBef>
        <a:spcAft>
          <a:spcPct val="0"/>
        </a:spcAft>
        <a:buClr>
          <a:schemeClr val="accent1"/>
        </a:buClr>
        <a:buFont typeface="Times" pitchFamily="18" charset="0"/>
        <a:buChar char="•"/>
        <a:defRPr sz="1200">
          <a:solidFill>
            <a:srgbClr val="000000"/>
          </a:solidFill>
          <a:latin typeface="+mn-lt"/>
          <a:ea typeface="MS PGothic" pitchFamily="34" charset="-128"/>
          <a:cs typeface="MS PGothic" charset="0"/>
        </a:defRPr>
      </a:lvl5pPr>
      <a:lvl6pPr marL="16002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6pPr>
      <a:lvl7pPr marL="20574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7pPr>
      <a:lvl8pPr marL="25146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8pPr>
      <a:lvl9pPr marL="29718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ctrTitle" sz="quarter"/>
          </p:nvPr>
        </p:nvSpPr>
        <p:spPr/>
        <p:txBody>
          <a:bodyPr/>
          <a:lstStyle/>
          <a:p>
            <a:pPr eaLnBrk="1" hangingPunct="1">
              <a:defRPr/>
            </a:pPr>
            <a:r>
              <a:rPr lang="en-US" dirty="0" smtClean="0"/>
              <a:t>Managing Expenses</a:t>
            </a:r>
          </a:p>
        </p:txBody>
      </p:sp>
      <p:sp>
        <p:nvSpPr>
          <p:cNvPr id="34819" name="Rectangle 8"/>
          <p:cNvSpPr>
            <a:spLocks noGrp="1" noChangeArrowheads="1"/>
          </p:cNvSpPr>
          <p:nvPr>
            <p:ph type="subTitle" sz="quarter" idx="1"/>
          </p:nvPr>
        </p:nvSpPr>
        <p:spPr/>
        <p:txBody>
          <a:bodyPr/>
          <a:lstStyle/>
          <a:p>
            <a:pPr marR="0" eaLnBrk="1" hangingPunct="1">
              <a:spcBef>
                <a:spcPct val="50000"/>
              </a:spcBef>
            </a:pPr>
            <a:r>
              <a:rPr lang="en-US" altLang="en-US" smtClean="0"/>
              <a:t>2014</a:t>
            </a:r>
            <a:endParaRPr lang="en-US" altLang="en-US" dirty="0" smtClean="0"/>
          </a:p>
          <a:p>
            <a:pPr marR="0" eaLnBrk="1" hangingPunct="1"/>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smtClean="0"/>
              <a:t>Using Registers</a:t>
            </a:r>
          </a:p>
        </p:txBody>
      </p:sp>
      <p:sp>
        <p:nvSpPr>
          <p:cNvPr id="44035" name="Rectangle 7"/>
          <p:cNvSpPr>
            <a:spLocks noGrp="1" noChangeArrowheads="1"/>
          </p:cNvSpPr>
          <p:nvPr>
            <p:ph idx="1"/>
          </p:nvPr>
        </p:nvSpPr>
        <p:spPr>
          <a:xfrm>
            <a:off x="457200" y="1676400"/>
            <a:ext cx="8229600" cy="1295400"/>
          </a:xfrm>
        </p:spPr>
        <p:txBody>
          <a:bodyPr/>
          <a:lstStyle/>
          <a:p>
            <a:pPr eaLnBrk="1" hangingPunct="1">
              <a:lnSpc>
                <a:spcPct val="90000"/>
              </a:lnSpc>
            </a:pPr>
            <a:r>
              <a:rPr lang="en-US" altLang="en-US" sz="2400" smtClean="0"/>
              <a:t>Enter the transaction and press </a:t>
            </a:r>
            <a:r>
              <a:rPr lang="en-US" altLang="en-US" sz="2400" b="1" smtClean="0"/>
              <a:t>Record</a:t>
            </a:r>
          </a:p>
          <a:p>
            <a:pPr eaLnBrk="1" hangingPunct="1">
              <a:lnSpc>
                <a:spcPct val="90000"/>
              </a:lnSpc>
            </a:pPr>
            <a:r>
              <a:rPr lang="en-US" altLang="en-US" sz="2400" smtClean="0"/>
              <a:t>To apply your purchase to more than one account click the </a:t>
            </a:r>
            <a:r>
              <a:rPr lang="en-US" altLang="en-US" sz="2400" b="1" smtClean="0"/>
              <a:t>Splits</a:t>
            </a:r>
            <a:r>
              <a:rPr lang="en-US" altLang="en-US" sz="2400" smtClean="0"/>
              <a:t> button at the bottom left of the register</a:t>
            </a:r>
          </a:p>
        </p:txBody>
      </p:sp>
      <p:pic>
        <p:nvPicPr>
          <p:cNvPr id="5" name="Picture 4" descr="C:\Users\Shelley\AppData\Local\Temp\SNAGHTML1fc39c.PNG"/>
          <p:cNvPicPr>
            <a:picLocks noChangeAspect="1"/>
          </p:cNvPicPr>
          <p:nvPr/>
        </p:nvPicPr>
        <p:blipFill>
          <a:blip r:embed="rId3" cstate="print"/>
          <a:srcRect/>
          <a:stretch>
            <a:fillRect/>
          </a:stretch>
        </p:blipFill>
        <p:spPr bwMode="auto">
          <a:xfrm>
            <a:off x="1143000" y="3352799"/>
            <a:ext cx="6858000" cy="30253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pPr eaLnBrk="1" hangingPunct="1">
              <a:defRPr/>
            </a:pPr>
            <a:r>
              <a:rPr lang="en-US" dirty="0" smtClean="0"/>
              <a:t>Using Write Checks without Using A/P</a:t>
            </a:r>
          </a:p>
        </p:txBody>
      </p:sp>
      <p:sp>
        <p:nvSpPr>
          <p:cNvPr id="45059" name="Rectangle 3"/>
          <p:cNvSpPr>
            <a:spLocks noGrp="1" noChangeArrowheads="1"/>
          </p:cNvSpPr>
          <p:nvPr>
            <p:ph idx="1"/>
          </p:nvPr>
        </p:nvSpPr>
        <p:spPr/>
        <p:txBody>
          <a:bodyPr/>
          <a:lstStyle/>
          <a:p>
            <a:pPr eaLnBrk="1" hangingPunct="1"/>
            <a:r>
              <a:rPr lang="en-US" altLang="en-US" smtClean="0"/>
              <a:t>Select the </a:t>
            </a:r>
            <a:r>
              <a:rPr lang="en-US" altLang="en-US" b="1" smtClean="0"/>
              <a:t>Banking</a:t>
            </a:r>
            <a:r>
              <a:rPr lang="en-US" altLang="en-US" smtClean="0"/>
              <a:t> menu and then select </a:t>
            </a:r>
            <a:r>
              <a:rPr lang="en-US" altLang="en-US" b="1" smtClean="0"/>
              <a:t>Write Checks</a:t>
            </a:r>
            <a:r>
              <a:rPr lang="en-US" altLang="en-US" smtClean="0"/>
              <a:t> </a:t>
            </a:r>
          </a:p>
          <a:p>
            <a:pPr eaLnBrk="1" hangingPunct="1"/>
            <a:r>
              <a:rPr lang="en-US" altLang="en-US" smtClean="0"/>
              <a:t>Use the Write Checks window to record your expenses: </a:t>
            </a:r>
          </a:p>
          <a:p>
            <a:pPr lvl="1" eaLnBrk="1" hangingPunct="1"/>
            <a:r>
              <a:rPr lang="en-US" altLang="en-US" smtClean="0"/>
              <a:t>If you’re tracking job costs or classes and are not using the Accounts Payable</a:t>
            </a:r>
          </a:p>
          <a:p>
            <a:pPr lvl="1" eaLnBrk="1" hangingPunct="1"/>
            <a:r>
              <a:rPr lang="en-US" altLang="en-US" smtClean="0"/>
              <a:t>If you use Items to track purchases and you are not using the Accounts Payable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pPr eaLnBrk="1" hangingPunct="1">
              <a:defRPr/>
            </a:pPr>
            <a:r>
              <a:rPr lang="en-US" smtClean="0"/>
              <a:t>Entering Bills</a:t>
            </a:r>
          </a:p>
        </p:txBody>
      </p:sp>
      <p:sp>
        <p:nvSpPr>
          <p:cNvPr id="46083" name="Rectangle 6"/>
          <p:cNvSpPr>
            <a:spLocks noGrp="1" noChangeArrowheads="1"/>
          </p:cNvSpPr>
          <p:nvPr>
            <p:ph idx="1"/>
          </p:nvPr>
        </p:nvSpPr>
        <p:spPr>
          <a:xfrm>
            <a:off x="457200" y="1676400"/>
            <a:ext cx="3352800" cy="4724400"/>
          </a:xfrm>
        </p:spPr>
        <p:txBody>
          <a:bodyPr/>
          <a:lstStyle/>
          <a:p>
            <a:pPr eaLnBrk="1" hangingPunct="1">
              <a:lnSpc>
                <a:spcPct val="90000"/>
              </a:lnSpc>
            </a:pPr>
            <a:r>
              <a:rPr lang="en-US" altLang="en-US" smtClean="0"/>
              <a:t>A bill tracks the amount owed and the details of purchase in Accounts Payable </a:t>
            </a:r>
          </a:p>
          <a:p>
            <a:pPr eaLnBrk="1" hangingPunct="1">
              <a:lnSpc>
                <a:spcPct val="90000"/>
              </a:lnSpc>
            </a:pPr>
            <a:r>
              <a:rPr lang="en-US" altLang="en-US" smtClean="0"/>
              <a:t>You must pay it using the </a:t>
            </a:r>
            <a:r>
              <a:rPr lang="en-US" altLang="en-US" b="1" smtClean="0"/>
              <a:t>Pay</a:t>
            </a:r>
            <a:r>
              <a:rPr lang="en-US" altLang="en-US" b="1" i="1" smtClean="0"/>
              <a:t> </a:t>
            </a:r>
            <a:r>
              <a:rPr lang="en-US" altLang="en-US" b="1" smtClean="0"/>
              <a:t>Bills</a:t>
            </a:r>
            <a:r>
              <a:rPr lang="en-US" altLang="en-US" smtClean="0"/>
              <a:t> window </a:t>
            </a:r>
          </a:p>
        </p:txBody>
      </p:sp>
      <p:pic>
        <p:nvPicPr>
          <p:cNvPr id="5" name="Picture 4" descr="C:\Users\Shelley\AppData\Local\Temp\SNAGHTML3bdb13.PNG"/>
          <p:cNvPicPr/>
          <p:nvPr/>
        </p:nvPicPr>
        <p:blipFill>
          <a:blip r:embed="rId3" cstate="print"/>
          <a:srcRect/>
          <a:stretch>
            <a:fillRect/>
          </a:stretch>
        </p:blipFill>
        <p:spPr bwMode="auto">
          <a:xfrm>
            <a:off x="3886200" y="1828800"/>
            <a:ext cx="4976424" cy="32090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smtClean="0"/>
              <a:t>The Unpaid Bills Detail Report</a:t>
            </a:r>
          </a:p>
        </p:txBody>
      </p:sp>
      <p:sp>
        <p:nvSpPr>
          <p:cNvPr id="47107" name="Rectangle 3"/>
          <p:cNvSpPr>
            <a:spLocks noGrp="1" noChangeArrowheads="1"/>
          </p:cNvSpPr>
          <p:nvPr>
            <p:ph idx="1"/>
          </p:nvPr>
        </p:nvSpPr>
        <p:spPr>
          <a:xfrm>
            <a:off x="457200" y="1676400"/>
            <a:ext cx="8229600" cy="1143000"/>
          </a:xfrm>
        </p:spPr>
        <p:txBody>
          <a:bodyPr/>
          <a:lstStyle/>
          <a:p>
            <a:pPr eaLnBrk="1" hangingPunct="1"/>
            <a:r>
              <a:rPr lang="en-US" altLang="en-US" smtClean="0"/>
              <a:t>To view a list of your unpaid bills, use the </a:t>
            </a:r>
            <a:r>
              <a:rPr lang="en-US" altLang="en-US" i="1" smtClean="0"/>
              <a:t>Unpaid Bills Detail</a:t>
            </a:r>
            <a:r>
              <a:rPr lang="en-US" altLang="en-US" smtClean="0"/>
              <a:t> report</a:t>
            </a:r>
          </a:p>
          <a:p>
            <a:pPr eaLnBrk="1" hangingPunct="1">
              <a:buFontTx/>
              <a:buNone/>
            </a:pPr>
            <a:endParaRPr lang="en-US" altLang="en-US" b="1" smtClean="0"/>
          </a:p>
        </p:txBody>
      </p:sp>
      <p:pic>
        <p:nvPicPr>
          <p:cNvPr id="5" name="Picture 4" descr="C:\Users\Shelley\AppData\Local\Temp\SNAGHTML4dfcb7.PNG"/>
          <p:cNvPicPr/>
          <p:nvPr/>
        </p:nvPicPr>
        <p:blipFill>
          <a:blip r:embed="rId3" cstate="print"/>
          <a:srcRect/>
          <a:stretch>
            <a:fillRect/>
          </a:stretch>
        </p:blipFill>
        <p:spPr bwMode="auto">
          <a:xfrm>
            <a:off x="1905000" y="2590800"/>
            <a:ext cx="4876800"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smtClean="0"/>
              <a:t>Paying Bills</a:t>
            </a:r>
          </a:p>
        </p:txBody>
      </p:sp>
      <p:sp>
        <p:nvSpPr>
          <p:cNvPr id="48131" name="Rectangle 6"/>
          <p:cNvSpPr>
            <a:spLocks noGrp="1" noChangeArrowheads="1"/>
          </p:cNvSpPr>
          <p:nvPr>
            <p:ph idx="1"/>
          </p:nvPr>
        </p:nvSpPr>
        <p:spPr>
          <a:xfrm>
            <a:off x="457200" y="1676400"/>
            <a:ext cx="8153400" cy="4525963"/>
          </a:xfrm>
        </p:spPr>
        <p:txBody>
          <a:bodyPr/>
          <a:lstStyle/>
          <a:p>
            <a:pPr eaLnBrk="1" hangingPunct="1"/>
            <a:r>
              <a:rPr lang="en-US" altLang="en-US" smtClean="0"/>
              <a:t>Bills are tracked in Accounts Payable</a:t>
            </a:r>
          </a:p>
          <a:p>
            <a:pPr eaLnBrk="1" hangingPunct="1"/>
            <a:r>
              <a:rPr lang="en-US" altLang="en-US" smtClean="0"/>
              <a:t>When you pay your bills using Pay Bills function, the balance in Accounts Payable is reduced </a:t>
            </a:r>
          </a:p>
          <a:p>
            <a:pPr eaLnBrk="1" hangingPunct="1"/>
            <a:r>
              <a:rPr lang="en-US" altLang="en-US" smtClean="0"/>
              <a:t>To use Pay Bills function:</a:t>
            </a:r>
          </a:p>
          <a:p>
            <a:pPr lvl="1" eaLnBrk="1" hangingPunct="1"/>
            <a:r>
              <a:rPr lang="en-US" altLang="en-US" smtClean="0"/>
              <a:t>Select the </a:t>
            </a:r>
            <a:r>
              <a:rPr lang="en-US" altLang="en-US" b="1" smtClean="0"/>
              <a:t>Vendors</a:t>
            </a:r>
            <a:r>
              <a:rPr lang="en-US" altLang="en-US" smtClean="0"/>
              <a:t> menu and then select </a:t>
            </a:r>
            <a:r>
              <a:rPr lang="en-US" altLang="en-US" b="1" smtClean="0"/>
              <a:t>Pay Bills</a:t>
            </a:r>
          </a:p>
          <a:p>
            <a:pPr eaLnBrk="1" hangingPunct="1"/>
            <a:endParaRPr lang="en-US" alt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pPr eaLnBrk="1" hangingPunct="1">
              <a:defRPr/>
            </a:pPr>
            <a:r>
              <a:rPr lang="en-US" smtClean="0"/>
              <a:t>Paying Bills Options</a:t>
            </a:r>
          </a:p>
        </p:txBody>
      </p:sp>
      <p:sp>
        <p:nvSpPr>
          <p:cNvPr id="49156" name="Text Box 6"/>
          <p:cNvSpPr txBox="1">
            <a:spLocks noChangeArrowheads="1"/>
          </p:cNvSpPr>
          <p:nvPr/>
        </p:nvSpPr>
        <p:spPr bwMode="ltGray">
          <a:xfrm>
            <a:off x="381000" y="1524000"/>
            <a:ext cx="1219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altLang="en-US" sz="2000" b="1">
                <a:solidFill>
                  <a:srgbClr val="FF0000"/>
                </a:solidFill>
                <a:latin typeface="Arial" charset="0"/>
              </a:rPr>
              <a:t>Show Bills</a:t>
            </a:r>
          </a:p>
        </p:txBody>
      </p:sp>
      <p:sp>
        <p:nvSpPr>
          <p:cNvPr id="49157" name="Text Box 9"/>
          <p:cNvSpPr txBox="1">
            <a:spLocks noChangeArrowheads="1"/>
          </p:cNvSpPr>
          <p:nvPr/>
        </p:nvSpPr>
        <p:spPr bwMode="ltGray">
          <a:xfrm>
            <a:off x="152400" y="2743200"/>
            <a:ext cx="15240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altLang="en-US" sz="2000" b="1">
                <a:solidFill>
                  <a:srgbClr val="FF0000"/>
                </a:solidFill>
                <a:latin typeface="Arial" charset="0"/>
              </a:rPr>
              <a:t>Discounts &amp; Credits</a:t>
            </a:r>
          </a:p>
        </p:txBody>
      </p:sp>
      <p:sp>
        <p:nvSpPr>
          <p:cNvPr id="49158" name="Text Box 10"/>
          <p:cNvSpPr txBox="1">
            <a:spLocks noChangeArrowheads="1"/>
          </p:cNvSpPr>
          <p:nvPr/>
        </p:nvSpPr>
        <p:spPr bwMode="ltGray">
          <a:xfrm>
            <a:off x="381000" y="5181600"/>
            <a:ext cx="1371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altLang="en-US" sz="2000" b="1" dirty="0">
                <a:solidFill>
                  <a:srgbClr val="FF0000"/>
                </a:solidFill>
                <a:latin typeface="Arial" charset="0"/>
              </a:rPr>
              <a:t>Payment Method</a:t>
            </a:r>
          </a:p>
        </p:txBody>
      </p:sp>
      <p:sp>
        <p:nvSpPr>
          <p:cNvPr id="49159" name="Text Box 11"/>
          <p:cNvSpPr txBox="1">
            <a:spLocks noChangeArrowheads="1"/>
          </p:cNvSpPr>
          <p:nvPr/>
        </p:nvSpPr>
        <p:spPr bwMode="ltGray">
          <a:xfrm>
            <a:off x="8077200" y="2117725"/>
            <a:ext cx="1219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altLang="en-US" sz="2000" b="1">
                <a:solidFill>
                  <a:srgbClr val="FF0000"/>
                </a:solidFill>
                <a:latin typeface="Arial" charset="0"/>
              </a:rPr>
              <a:t>Amt to Pay</a:t>
            </a:r>
          </a:p>
        </p:txBody>
      </p:sp>
      <p:sp>
        <p:nvSpPr>
          <p:cNvPr id="49160" name="Line 12"/>
          <p:cNvSpPr>
            <a:spLocks noChangeShapeType="1"/>
          </p:cNvSpPr>
          <p:nvPr/>
        </p:nvSpPr>
        <p:spPr bwMode="ltGray">
          <a:xfrm>
            <a:off x="1219200" y="1905000"/>
            <a:ext cx="690563" cy="152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49161" name="Line 13"/>
          <p:cNvSpPr>
            <a:spLocks noChangeShapeType="1"/>
          </p:cNvSpPr>
          <p:nvPr/>
        </p:nvSpPr>
        <p:spPr bwMode="ltGray">
          <a:xfrm flipH="1">
            <a:off x="7848600" y="2895600"/>
            <a:ext cx="41910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pic>
        <p:nvPicPr>
          <p:cNvPr id="13" name="Picture 12" descr="C:\Users\Shelley\AppData\Local\Temp\SNAGHTML745294.PNG"/>
          <p:cNvPicPr/>
          <p:nvPr/>
        </p:nvPicPr>
        <p:blipFill>
          <a:blip r:embed="rId3" cstate="print"/>
          <a:srcRect/>
          <a:stretch>
            <a:fillRect/>
          </a:stretch>
        </p:blipFill>
        <p:spPr bwMode="auto">
          <a:xfrm>
            <a:off x="1905000" y="1600200"/>
            <a:ext cx="5943600" cy="4343400"/>
          </a:xfrm>
          <a:prstGeom prst="rect">
            <a:avLst/>
          </a:prstGeom>
          <a:noFill/>
          <a:ln w="9525">
            <a:noFill/>
            <a:miter lim="800000"/>
            <a:headEnd/>
            <a:tailEnd/>
          </a:ln>
        </p:spPr>
      </p:pic>
      <p:sp>
        <p:nvSpPr>
          <p:cNvPr id="2" name="Oval 1"/>
          <p:cNvSpPr/>
          <p:nvPr/>
        </p:nvSpPr>
        <p:spPr>
          <a:xfrm>
            <a:off x="3429000" y="3689350"/>
            <a:ext cx="4876800" cy="111125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a:p>
        </p:txBody>
      </p:sp>
      <p:sp>
        <p:nvSpPr>
          <p:cNvPr id="49162" name="Line 14"/>
          <p:cNvSpPr>
            <a:spLocks noChangeShapeType="1"/>
          </p:cNvSpPr>
          <p:nvPr/>
        </p:nvSpPr>
        <p:spPr bwMode="ltGray">
          <a:xfrm>
            <a:off x="1447800" y="3429000"/>
            <a:ext cx="1981200" cy="762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49163" name="Line 15"/>
          <p:cNvSpPr>
            <a:spLocks noChangeShapeType="1"/>
          </p:cNvSpPr>
          <p:nvPr/>
        </p:nvSpPr>
        <p:spPr bwMode="ltGray">
          <a:xfrm flipV="1">
            <a:off x="1828800" y="5059363"/>
            <a:ext cx="1981200" cy="427037"/>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smtClean="0"/>
              <a:t>Printer Setup</a:t>
            </a:r>
          </a:p>
        </p:txBody>
      </p:sp>
      <p:sp>
        <p:nvSpPr>
          <p:cNvPr id="50179" name="Rectangle 7"/>
          <p:cNvSpPr>
            <a:spLocks noGrp="1" noChangeArrowheads="1"/>
          </p:cNvSpPr>
          <p:nvPr>
            <p:ph idx="1"/>
          </p:nvPr>
        </p:nvSpPr>
        <p:spPr>
          <a:xfrm>
            <a:off x="457200" y="1676400"/>
            <a:ext cx="8229600" cy="4525963"/>
          </a:xfrm>
        </p:spPr>
        <p:txBody>
          <a:bodyPr/>
          <a:lstStyle/>
          <a:p>
            <a:pPr eaLnBrk="1" hangingPunct="1">
              <a:lnSpc>
                <a:spcPct val="90000"/>
              </a:lnSpc>
            </a:pPr>
            <a:r>
              <a:rPr lang="en-US" altLang="en-US" dirty="0" smtClean="0"/>
              <a:t>Select the type of printer and checks you have </a:t>
            </a:r>
          </a:p>
          <a:p>
            <a:pPr lvl="1" eaLnBrk="1" hangingPunct="1">
              <a:lnSpc>
                <a:spcPct val="90000"/>
              </a:lnSpc>
            </a:pPr>
            <a:r>
              <a:rPr lang="en-US" altLang="en-US" dirty="0" smtClean="0"/>
              <a:t>Voucher checks are most common</a:t>
            </a:r>
          </a:p>
          <a:p>
            <a:pPr eaLnBrk="1" hangingPunct="1">
              <a:lnSpc>
                <a:spcPct val="90000"/>
              </a:lnSpc>
            </a:pPr>
            <a:r>
              <a:rPr lang="en-US" altLang="en-US" dirty="0" smtClean="0"/>
              <a:t>Order preprinted QuickBooks-compatible checks</a:t>
            </a:r>
          </a:p>
        </p:txBody>
      </p:sp>
      <p:pic>
        <p:nvPicPr>
          <p:cNvPr id="5" name="Picture 4" descr="C:\Users\Shelley\AppData\Local\Temp\SNAGHTML11dc70b.PNG"/>
          <p:cNvPicPr/>
          <p:nvPr/>
        </p:nvPicPr>
        <p:blipFill>
          <a:blip r:embed="rId3" cstate="print"/>
          <a:srcRect/>
          <a:stretch>
            <a:fillRect/>
          </a:stretch>
        </p:blipFill>
        <p:spPr bwMode="auto">
          <a:xfrm>
            <a:off x="2557463" y="3200400"/>
            <a:ext cx="4029075" cy="29077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mtClean="0"/>
              <a:t>Printing Checks</a:t>
            </a:r>
          </a:p>
        </p:txBody>
      </p:sp>
      <p:sp>
        <p:nvSpPr>
          <p:cNvPr id="51203" name="Rectangle 3"/>
          <p:cNvSpPr>
            <a:spLocks noGrp="1" noChangeArrowheads="1"/>
          </p:cNvSpPr>
          <p:nvPr>
            <p:ph idx="1"/>
          </p:nvPr>
        </p:nvSpPr>
        <p:spPr/>
        <p:txBody>
          <a:bodyPr/>
          <a:lstStyle/>
          <a:p>
            <a:pPr eaLnBrk="1" hangingPunct="1"/>
            <a:r>
              <a:rPr lang="en-US" altLang="en-US" smtClean="0"/>
              <a:t>You can print checks either individually or all together in a batch:</a:t>
            </a:r>
          </a:p>
          <a:p>
            <a:pPr eaLnBrk="1" hangingPunct="1"/>
            <a:r>
              <a:rPr lang="en-US" altLang="en-US" smtClean="0"/>
              <a:t>Verify printing with </a:t>
            </a:r>
            <a:r>
              <a:rPr lang="en-US" altLang="en-US" i="1" smtClean="0"/>
              <a:t>Print Checks - Confirmation</a:t>
            </a:r>
            <a:r>
              <a:rPr lang="en-US" altLang="en-US" smtClean="0"/>
              <a:t> window.</a:t>
            </a:r>
          </a:p>
        </p:txBody>
      </p:sp>
      <p:pic>
        <p:nvPicPr>
          <p:cNvPr id="6" name="Picture 5" descr="C:\Users\Shelley\AppData\Local\Temp\SNAGHTMLc6c7c5.PNG"/>
          <p:cNvPicPr/>
          <p:nvPr/>
        </p:nvPicPr>
        <p:blipFill>
          <a:blip r:embed="rId3" cstate="print"/>
          <a:srcRect/>
          <a:stretch>
            <a:fillRect/>
          </a:stretch>
        </p:blipFill>
        <p:spPr bwMode="auto">
          <a:xfrm>
            <a:off x="1219200" y="3352800"/>
            <a:ext cx="67056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smtClean="0"/>
              <a:t>Voiding Checks</a:t>
            </a:r>
          </a:p>
        </p:txBody>
      </p:sp>
      <p:sp>
        <p:nvSpPr>
          <p:cNvPr id="52227" name="Rectangle 3"/>
          <p:cNvSpPr>
            <a:spLocks noGrp="1" noChangeArrowheads="1"/>
          </p:cNvSpPr>
          <p:nvPr>
            <p:ph idx="1"/>
          </p:nvPr>
        </p:nvSpPr>
        <p:spPr/>
        <p:txBody>
          <a:bodyPr/>
          <a:lstStyle/>
          <a:p>
            <a:pPr eaLnBrk="1" hangingPunct="1"/>
            <a:r>
              <a:rPr lang="en-US" altLang="en-US" smtClean="0"/>
              <a:t>Retains a record of check and prevents gaps in check number sequence</a:t>
            </a:r>
          </a:p>
          <a:p>
            <a:pPr eaLnBrk="1" hangingPunct="1"/>
            <a:r>
              <a:rPr lang="en-US" altLang="en-US" smtClean="0"/>
              <a:t>To void a check:</a:t>
            </a:r>
          </a:p>
          <a:p>
            <a:pPr lvl="1" eaLnBrk="1" hangingPunct="1"/>
            <a:r>
              <a:rPr lang="en-US" altLang="en-US" smtClean="0"/>
              <a:t>Select check to be voided in Checking account register</a:t>
            </a:r>
          </a:p>
          <a:p>
            <a:pPr lvl="1" eaLnBrk="1" hangingPunct="1"/>
            <a:r>
              <a:rPr lang="en-US" altLang="en-US" smtClean="0"/>
              <a:t>Select the </a:t>
            </a:r>
            <a:r>
              <a:rPr lang="en-US" altLang="en-US" b="1" smtClean="0"/>
              <a:t>Edit</a:t>
            </a:r>
            <a:r>
              <a:rPr lang="en-US" altLang="en-US" smtClean="0"/>
              <a:t> menu and then select </a:t>
            </a:r>
            <a:r>
              <a:rPr lang="en-US" altLang="en-US" b="1" smtClean="0"/>
              <a:t>Void Check</a:t>
            </a:r>
            <a:endParaRPr lang="en-US" altLang="en-US" smtClean="0"/>
          </a:p>
          <a:p>
            <a:pPr lvl="1" eaLnBrk="1" hangingPunct="1"/>
            <a:r>
              <a:rPr lang="en-US" altLang="en-US" smtClean="0"/>
              <a:t>Changes the amount to zero, enters “VOID” in the memo field, and marks the check cleared</a:t>
            </a:r>
          </a:p>
        </p:txBody>
      </p:sp>
      <p:sp>
        <p:nvSpPr>
          <p:cNvPr id="52228" name="Rectangle 4"/>
          <p:cNvSpPr>
            <a:spLocks noChangeArrowheads="1"/>
          </p:cNvSpPr>
          <p:nvPr/>
        </p:nvSpPr>
        <p:spPr bwMode="ltGray">
          <a:xfrm>
            <a:off x="8229600" y="5791200"/>
            <a:ext cx="641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a:solidFill>
                  <a:srgbClr val="FFFFFF"/>
                </a:solidFill>
              </a:rPr>
              <a:t>138</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mtClean="0"/>
              <a:t>Creating Vendor Credits</a:t>
            </a:r>
          </a:p>
        </p:txBody>
      </p:sp>
      <p:sp>
        <p:nvSpPr>
          <p:cNvPr id="53251" name="Rectangle 7"/>
          <p:cNvSpPr>
            <a:spLocks noGrp="1" noChangeArrowheads="1"/>
          </p:cNvSpPr>
          <p:nvPr>
            <p:ph idx="1"/>
          </p:nvPr>
        </p:nvSpPr>
        <p:spPr/>
        <p:txBody>
          <a:bodyPr/>
          <a:lstStyle/>
          <a:p>
            <a:pPr eaLnBrk="1" hangingPunct="1">
              <a:lnSpc>
                <a:spcPct val="90000"/>
              </a:lnSpc>
            </a:pPr>
            <a:r>
              <a:rPr lang="en-US" altLang="en-US" sz="2800" dirty="0" smtClean="0"/>
              <a:t>Vendor credits are recorded in the </a:t>
            </a:r>
            <a:r>
              <a:rPr lang="en-US" altLang="en-US" sz="2800" b="1" dirty="0" smtClean="0"/>
              <a:t>Enter</a:t>
            </a:r>
            <a:r>
              <a:rPr lang="en-US" altLang="en-US" sz="2800" dirty="0" smtClean="0"/>
              <a:t> </a:t>
            </a:r>
            <a:r>
              <a:rPr lang="en-US" altLang="en-US" sz="2800" b="1" dirty="0" smtClean="0"/>
              <a:t>Bills</a:t>
            </a:r>
            <a:r>
              <a:rPr lang="en-US" altLang="en-US" sz="2800" dirty="0" smtClean="0"/>
              <a:t> window using the </a:t>
            </a:r>
            <a:r>
              <a:rPr lang="en-US" altLang="en-US" sz="2800" b="1" dirty="0" smtClean="0"/>
              <a:t>Credit</a:t>
            </a:r>
            <a:r>
              <a:rPr lang="en-US" altLang="en-US" sz="2800" dirty="0" smtClean="0"/>
              <a:t> radio button</a:t>
            </a:r>
          </a:p>
          <a:p>
            <a:pPr eaLnBrk="1" hangingPunct="1">
              <a:lnSpc>
                <a:spcPct val="90000"/>
              </a:lnSpc>
            </a:pPr>
            <a:r>
              <a:rPr lang="en-US" altLang="en-US" sz="2800" dirty="0" smtClean="0"/>
              <a:t>Apply the credit to one of your unpaid bills for the vendor</a:t>
            </a:r>
          </a:p>
        </p:txBody>
      </p:sp>
      <p:pic>
        <p:nvPicPr>
          <p:cNvPr id="4" name="Picture 3" descr="C:\Users\Shelley\AppData\Local\Temp\SNAGHTMLddbff8.PNG"/>
          <p:cNvPicPr/>
          <p:nvPr/>
        </p:nvPicPr>
        <p:blipFill>
          <a:blip r:embed="rId3" cstate="print"/>
          <a:srcRect/>
          <a:stretch>
            <a:fillRect/>
          </a:stretch>
        </p:blipFill>
        <p:spPr bwMode="auto">
          <a:xfrm>
            <a:off x="2076450" y="3314436"/>
            <a:ext cx="4991100" cy="28577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smtClean="0"/>
              <a:t>Topics</a:t>
            </a:r>
          </a:p>
        </p:txBody>
      </p:sp>
      <p:sp>
        <p:nvSpPr>
          <p:cNvPr id="35843" name="Rectangle 3"/>
          <p:cNvSpPr>
            <a:spLocks noGrp="1" noChangeArrowheads="1"/>
          </p:cNvSpPr>
          <p:nvPr>
            <p:ph idx="1"/>
          </p:nvPr>
        </p:nvSpPr>
        <p:spPr/>
        <p:txBody>
          <a:bodyPr/>
          <a:lstStyle/>
          <a:p>
            <a:r>
              <a:rPr lang="en-US" sz="2800" dirty="0" smtClean="0"/>
              <a:t>Entering Expenses in QuickBooks</a:t>
            </a:r>
          </a:p>
          <a:p>
            <a:r>
              <a:rPr lang="en-US" sz="2800" dirty="0" smtClean="0"/>
              <a:t>Setting Up Vendors</a:t>
            </a:r>
          </a:p>
          <a:p>
            <a:r>
              <a:rPr lang="en-US" sz="2800" dirty="0" smtClean="0"/>
              <a:t>Activating Class Tracking</a:t>
            </a:r>
          </a:p>
          <a:p>
            <a:r>
              <a:rPr lang="en-US" sz="2800" dirty="0" smtClean="0"/>
              <a:t>Tracking Job Costs</a:t>
            </a:r>
          </a:p>
          <a:p>
            <a:r>
              <a:rPr lang="en-US" sz="2800" dirty="0" smtClean="0"/>
              <a:t>Paying </a:t>
            </a:r>
            <a:r>
              <a:rPr lang="en-US" sz="2800" dirty="0" smtClean="0"/>
              <a:t>Vendors</a:t>
            </a:r>
            <a:endParaRPr lang="en-US" sz="2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smtClean="0"/>
              <a:t>Applying Vendor Credits</a:t>
            </a:r>
          </a:p>
        </p:txBody>
      </p:sp>
      <p:pic>
        <p:nvPicPr>
          <p:cNvPr id="4" name="Content Placeholder 3" descr="C:\Users\Shelley\AppData\Local\Temp\SNAGHTMLe45f05.PNG"/>
          <p:cNvPicPr>
            <a:picLocks noGrp="1"/>
          </p:cNvPicPr>
          <p:nvPr>
            <p:ph idx="1"/>
          </p:nvPr>
        </p:nvPicPr>
        <p:blipFill>
          <a:blip r:embed="rId3" cstate="print"/>
          <a:stretch>
            <a:fillRect/>
          </a:stretch>
        </p:blipFill>
        <p:spPr bwMode="auto">
          <a:xfrm>
            <a:off x="1151965" y="1436688"/>
            <a:ext cx="6833719" cy="4729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dirty="0" smtClean="0"/>
              <a:t>Tracking Company Credit Cards</a:t>
            </a:r>
          </a:p>
        </p:txBody>
      </p:sp>
      <p:sp>
        <p:nvSpPr>
          <p:cNvPr id="55299" name="Rectangle 7"/>
          <p:cNvSpPr>
            <a:spLocks noGrp="1" noChangeArrowheads="1"/>
          </p:cNvSpPr>
          <p:nvPr>
            <p:ph idx="1"/>
          </p:nvPr>
        </p:nvSpPr>
        <p:spPr/>
        <p:txBody>
          <a:bodyPr/>
          <a:lstStyle/>
          <a:p>
            <a:pPr eaLnBrk="1" hangingPunct="1"/>
            <a:r>
              <a:rPr lang="en-US" altLang="en-US" smtClean="0"/>
              <a:t>Set up a separate credit card account in QuickBooks for each card </a:t>
            </a:r>
          </a:p>
          <a:p>
            <a:pPr eaLnBrk="1" hangingPunct="1"/>
            <a:r>
              <a:rPr lang="en-US" altLang="en-US" smtClean="0"/>
              <a:t>Enter each charge individually using the </a:t>
            </a:r>
            <a:r>
              <a:rPr lang="en-US" altLang="en-US" b="1" smtClean="0"/>
              <a:t>Enter Credit Card Charges</a:t>
            </a:r>
            <a:r>
              <a:rPr lang="en-US" altLang="en-US" smtClean="0"/>
              <a:t> window:</a:t>
            </a:r>
          </a:p>
          <a:p>
            <a:pPr eaLnBrk="1" hangingPunct="1"/>
            <a:r>
              <a:rPr lang="en-US" altLang="en-US" smtClean="0"/>
              <a:t>To pay the credit card bill, use </a:t>
            </a:r>
            <a:r>
              <a:rPr lang="en-US" altLang="en-US" b="1" smtClean="0"/>
              <a:t>Write Checks</a:t>
            </a:r>
            <a:r>
              <a:rPr lang="en-US" altLang="en-US" smtClean="0"/>
              <a:t> and code the check to the credit card account</a:t>
            </a:r>
            <a:r>
              <a:rPr lang="en-US" altLang="en-US" b="1" smtClean="0"/>
              <a:t> </a:t>
            </a:r>
            <a:endParaRPr lang="en-US" alt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smtClean="0"/>
              <a:t>Paying Sales Tax</a:t>
            </a:r>
          </a:p>
        </p:txBody>
      </p:sp>
      <p:sp>
        <p:nvSpPr>
          <p:cNvPr id="56323" name="Rectangle 5"/>
          <p:cNvSpPr>
            <a:spLocks noGrp="1" noChangeArrowheads="1"/>
          </p:cNvSpPr>
          <p:nvPr>
            <p:ph idx="1"/>
          </p:nvPr>
        </p:nvSpPr>
        <p:spPr/>
        <p:txBody>
          <a:bodyPr/>
          <a:lstStyle/>
          <a:p>
            <a:pPr eaLnBrk="1" hangingPunct="1"/>
            <a:r>
              <a:rPr lang="en-US" altLang="en-US" smtClean="0"/>
              <a:t>Don’t use the Write Checks feature for paying sales tax because the payment won’t affect the Sales Tax Items</a:t>
            </a:r>
          </a:p>
        </p:txBody>
      </p:sp>
      <p:pic>
        <p:nvPicPr>
          <p:cNvPr id="5" name="Picture 4" descr="C:\Users\Shelley\AppData\Local\Temp\SNAGHTML207c98f.PNG"/>
          <p:cNvPicPr/>
          <p:nvPr/>
        </p:nvPicPr>
        <p:blipFill>
          <a:blip r:embed="rId3" cstate="print"/>
          <a:srcRect/>
          <a:stretch>
            <a:fillRect/>
          </a:stretch>
        </p:blipFill>
        <p:spPr bwMode="auto">
          <a:xfrm>
            <a:off x="1600200" y="2895600"/>
            <a:ext cx="59436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smtClean="0"/>
              <a:t>A/P Reports</a:t>
            </a:r>
          </a:p>
        </p:txBody>
      </p:sp>
      <p:sp>
        <p:nvSpPr>
          <p:cNvPr id="57347" name="Rectangle 3"/>
          <p:cNvSpPr>
            <a:spLocks noGrp="1" noChangeArrowheads="1"/>
          </p:cNvSpPr>
          <p:nvPr>
            <p:ph idx="1"/>
          </p:nvPr>
        </p:nvSpPr>
        <p:spPr>
          <a:xfrm>
            <a:off x="457200" y="1828800"/>
            <a:ext cx="8153400" cy="3886200"/>
          </a:xfrm>
        </p:spPr>
        <p:txBody>
          <a:bodyPr/>
          <a:lstStyle/>
          <a:p>
            <a:pPr eaLnBrk="1" hangingPunct="1">
              <a:lnSpc>
                <a:spcPct val="80000"/>
              </a:lnSpc>
            </a:pPr>
            <a:r>
              <a:rPr lang="en-US" altLang="en-US" sz="2800" dirty="0" smtClean="0"/>
              <a:t>Vendor Balance Detail </a:t>
            </a:r>
          </a:p>
          <a:p>
            <a:pPr lvl="1" eaLnBrk="1" hangingPunct="1">
              <a:lnSpc>
                <a:spcPct val="80000"/>
              </a:lnSpc>
            </a:pPr>
            <a:r>
              <a:rPr lang="en-US" altLang="en-US" sz="2400" dirty="0" smtClean="0"/>
              <a:t>shows the detail of each Bill and Bill Payment to each vendor </a:t>
            </a:r>
          </a:p>
          <a:p>
            <a:pPr lvl="1" eaLnBrk="1" hangingPunct="1">
              <a:lnSpc>
                <a:spcPct val="80000"/>
              </a:lnSpc>
            </a:pPr>
            <a:r>
              <a:rPr lang="en-US" altLang="en-US" sz="2400" dirty="0" smtClean="0"/>
              <a:t>for transactions that “go through” Accounts Payable </a:t>
            </a:r>
          </a:p>
          <a:p>
            <a:pPr eaLnBrk="1" hangingPunct="1">
              <a:lnSpc>
                <a:spcPct val="80000"/>
              </a:lnSpc>
            </a:pPr>
            <a:r>
              <a:rPr lang="en-US" altLang="en-US" sz="2800" dirty="0" smtClean="0"/>
              <a:t>Transaction </a:t>
            </a:r>
            <a:r>
              <a:rPr lang="en-US" altLang="en-US" sz="2800" dirty="0" smtClean="0"/>
              <a:t>List by Vendor </a:t>
            </a:r>
          </a:p>
          <a:p>
            <a:pPr lvl="1" eaLnBrk="1" hangingPunct="1">
              <a:lnSpc>
                <a:spcPct val="80000"/>
              </a:lnSpc>
            </a:pPr>
            <a:r>
              <a:rPr lang="en-US" altLang="en-US" sz="2400" dirty="0" smtClean="0"/>
              <a:t>shows all transactions associated with vendors</a:t>
            </a:r>
          </a:p>
          <a:p>
            <a:pPr lvl="1" eaLnBrk="1" hangingPunct="1">
              <a:lnSpc>
                <a:spcPct val="80000"/>
              </a:lnSpc>
            </a:pPr>
            <a:r>
              <a:rPr lang="en-US" altLang="en-US" sz="2400" dirty="0" smtClean="0"/>
              <a:t>even if the transactions did not “go through” Accounts Payable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smtClean="0"/>
              <a:t>Summary of Key Points</a:t>
            </a:r>
          </a:p>
        </p:txBody>
      </p:sp>
      <p:sp>
        <p:nvSpPr>
          <p:cNvPr id="58371" name="Rectangle 3"/>
          <p:cNvSpPr>
            <a:spLocks noGrp="1" noChangeArrowheads="1"/>
          </p:cNvSpPr>
          <p:nvPr>
            <p:ph idx="1"/>
          </p:nvPr>
        </p:nvSpPr>
        <p:spPr/>
        <p:txBody>
          <a:bodyPr/>
          <a:lstStyle/>
          <a:p>
            <a:r>
              <a:rPr lang="en-US" dirty="0"/>
              <a:t>Entering Expenses in QuickBooks</a:t>
            </a:r>
          </a:p>
          <a:p>
            <a:r>
              <a:rPr lang="en-US" dirty="0"/>
              <a:t>Setting Up Vendors</a:t>
            </a:r>
          </a:p>
          <a:p>
            <a:r>
              <a:rPr lang="en-US" dirty="0"/>
              <a:t>Activating Class Tracking</a:t>
            </a:r>
          </a:p>
          <a:p>
            <a:r>
              <a:rPr lang="en-US" dirty="0"/>
              <a:t>Tracking Job Costs</a:t>
            </a:r>
          </a:p>
          <a:p>
            <a:r>
              <a:rPr lang="en-US" dirty="0"/>
              <a:t>Paying Vendors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dirty="0" smtClean="0"/>
              <a:t>Summary of Key Points (cont.)</a:t>
            </a:r>
          </a:p>
        </p:txBody>
      </p:sp>
      <p:sp>
        <p:nvSpPr>
          <p:cNvPr id="59395" name="Rectangle 3"/>
          <p:cNvSpPr>
            <a:spLocks noGrp="1" noChangeArrowheads="1"/>
          </p:cNvSpPr>
          <p:nvPr>
            <p:ph idx="1"/>
          </p:nvPr>
        </p:nvSpPr>
        <p:spPr/>
        <p:txBody>
          <a:bodyPr/>
          <a:lstStyle/>
          <a:p>
            <a:r>
              <a:rPr lang="en-US" sz="2800" dirty="0"/>
              <a:t>Printing Checks </a:t>
            </a:r>
          </a:p>
          <a:p>
            <a:r>
              <a:rPr lang="en-US" sz="2800" dirty="0"/>
              <a:t>Voiding Checks</a:t>
            </a:r>
          </a:p>
          <a:p>
            <a:r>
              <a:rPr lang="en-US" sz="2800" dirty="0"/>
              <a:t>Applying Vendor Credits</a:t>
            </a:r>
          </a:p>
          <a:p>
            <a:r>
              <a:rPr lang="en-US" sz="2800" dirty="0"/>
              <a:t>Tracking Company Credit Cards</a:t>
            </a:r>
          </a:p>
          <a:p>
            <a:r>
              <a:rPr lang="en-US" sz="2800" dirty="0"/>
              <a:t>Paying Sales Tax</a:t>
            </a:r>
          </a:p>
          <a:p>
            <a:r>
              <a:rPr lang="en-US" sz="2800" dirty="0"/>
              <a:t>Accounts Payable Reports</a:t>
            </a:r>
            <a:endParaRPr lang="en-US" altLang="en-US" sz="2800" dirty="0"/>
          </a:p>
          <a:p>
            <a:pPr eaLnBrk="1" hangingPunct="1">
              <a:buNone/>
            </a:pPr>
            <a:endParaRPr lang="en-US" altLang="en-US"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smtClean="0"/>
              <a:t>Topics (cont.)</a:t>
            </a:r>
            <a:endParaRPr lang="en-US" dirty="0" smtClean="0"/>
          </a:p>
        </p:txBody>
      </p:sp>
      <p:sp>
        <p:nvSpPr>
          <p:cNvPr id="35843" name="Rectangle 3"/>
          <p:cNvSpPr>
            <a:spLocks noGrp="1" noChangeArrowheads="1"/>
          </p:cNvSpPr>
          <p:nvPr>
            <p:ph idx="1"/>
          </p:nvPr>
        </p:nvSpPr>
        <p:spPr/>
        <p:txBody>
          <a:bodyPr/>
          <a:lstStyle/>
          <a:p>
            <a:r>
              <a:rPr lang="en-US" sz="2800" dirty="0" smtClean="0"/>
              <a:t>Printing </a:t>
            </a:r>
            <a:r>
              <a:rPr lang="en-US" sz="2800" dirty="0" smtClean="0"/>
              <a:t>Checks </a:t>
            </a:r>
            <a:endParaRPr lang="en-US" sz="2800" dirty="0" smtClean="0"/>
          </a:p>
          <a:p>
            <a:r>
              <a:rPr lang="en-US" sz="2800" dirty="0"/>
              <a:t>Voiding Checks</a:t>
            </a:r>
          </a:p>
          <a:p>
            <a:r>
              <a:rPr lang="en-US" sz="2800" dirty="0"/>
              <a:t>Applying Vendor Credits</a:t>
            </a:r>
          </a:p>
          <a:p>
            <a:r>
              <a:rPr lang="en-US" sz="2800" dirty="0"/>
              <a:t>Tracking Company Credit Cards</a:t>
            </a:r>
          </a:p>
          <a:p>
            <a:r>
              <a:rPr lang="en-US" sz="2800" dirty="0"/>
              <a:t>Paying Sales Tax</a:t>
            </a:r>
          </a:p>
          <a:p>
            <a:r>
              <a:rPr lang="en-US" sz="2800" dirty="0"/>
              <a:t>Accounts Payable </a:t>
            </a:r>
            <a:r>
              <a:rPr lang="en-US" sz="2800" dirty="0" smtClean="0"/>
              <a:t>Reports</a:t>
            </a:r>
            <a:endParaRPr lang="en-US" altLang="en-US" sz="2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pPr eaLnBrk="1" hangingPunct="1">
              <a:defRPr/>
            </a:pPr>
            <a:r>
              <a:rPr lang="en-US" dirty="0" smtClean="0"/>
              <a:t>Entering Expenses in QuickBooks</a:t>
            </a:r>
          </a:p>
        </p:txBody>
      </p:sp>
      <p:sp>
        <p:nvSpPr>
          <p:cNvPr id="37891" name="Rectangle 3"/>
          <p:cNvSpPr>
            <a:spLocks noGrp="1" noChangeArrowheads="1"/>
          </p:cNvSpPr>
          <p:nvPr>
            <p:ph idx="1"/>
          </p:nvPr>
        </p:nvSpPr>
        <p:spPr/>
        <p:txBody>
          <a:bodyPr/>
          <a:lstStyle/>
          <a:p>
            <a:pPr eaLnBrk="1" hangingPunct="1"/>
            <a:r>
              <a:rPr lang="en-US" altLang="en-US" smtClean="0"/>
              <a:t>Cash Vendors:</a:t>
            </a:r>
          </a:p>
          <a:p>
            <a:pPr lvl="1" eaLnBrk="1" hangingPunct="1"/>
            <a:r>
              <a:rPr lang="en-US" altLang="en-US" smtClean="0"/>
              <a:t>Write check to appropriate expense accounts</a:t>
            </a:r>
          </a:p>
          <a:p>
            <a:pPr lvl="1" eaLnBrk="1" hangingPunct="1"/>
            <a:r>
              <a:rPr lang="en-US" altLang="en-US" smtClean="0"/>
              <a:t>Don’t use Accounts Payable account </a:t>
            </a:r>
          </a:p>
          <a:p>
            <a:pPr eaLnBrk="1" hangingPunct="1"/>
            <a:r>
              <a:rPr lang="en-US" altLang="en-US" smtClean="0"/>
              <a:t>Credit Vendors:</a:t>
            </a:r>
          </a:p>
          <a:p>
            <a:pPr lvl="1" eaLnBrk="1" hangingPunct="1"/>
            <a:r>
              <a:rPr lang="en-US" altLang="en-US" smtClean="0"/>
              <a:t>Track bills and bill payments </a:t>
            </a:r>
          </a:p>
          <a:p>
            <a:pPr lvl="1" eaLnBrk="1" hangingPunct="1"/>
            <a:r>
              <a:rPr lang="en-US" altLang="en-US" smtClean="0"/>
              <a:t>Use Accounts Payable account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4"/>
          <p:cNvSpPr>
            <a:spLocks noChangeArrowheads="1"/>
          </p:cNvSpPr>
          <p:nvPr/>
        </p:nvSpPr>
        <p:spPr bwMode="ltGray">
          <a:xfrm>
            <a:off x="1052513" y="1911350"/>
            <a:ext cx="914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15" name="Rectangle 5"/>
          <p:cNvSpPr>
            <a:spLocks noChangeArrowheads="1"/>
          </p:cNvSpPr>
          <p:nvPr/>
        </p:nvSpPr>
        <p:spPr bwMode="ltGray">
          <a:xfrm>
            <a:off x="1052513" y="1911350"/>
            <a:ext cx="914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16" name="Rectangle 6"/>
          <p:cNvSpPr>
            <a:spLocks noChangeArrowheads="1"/>
          </p:cNvSpPr>
          <p:nvPr/>
        </p:nvSpPr>
        <p:spPr bwMode="ltGray">
          <a:xfrm>
            <a:off x="1052513" y="1911350"/>
            <a:ext cx="9366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17" name="Rectangle 7"/>
          <p:cNvSpPr>
            <a:spLocks noChangeArrowheads="1"/>
          </p:cNvSpPr>
          <p:nvPr/>
        </p:nvSpPr>
        <p:spPr bwMode="ltGray">
          <a:xfrm>
            <a:off x="1052513" y="1911350"/>
            <a:ext cx="914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18" name="Rectangle 65"/>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19" name="Rectangle 70"/>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20" name="Rectangle 74"/>
          <p:cNvSpPr>
            <a:spLocks noChangeArrowheads="1"/>
          </p:cNvSpPr>
          <p:nvPr/>
        </p:nvSpPr>
        <p:spPr bwMode="ltGray">
          <a:xfrm>
            <a:off x="998538" y="938213"/>
            <a:ext cx="800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21" name="Rectangle 77"/>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22" name="Rectangle 82"/>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23" name="Rectangle 86"/>
          <p:cNvSpPr>
            <a:spLocks noChangeArrowheads="1"/>
          </p:cNvSpPr>
          <p:nvPr/>
        </p:nvSpPr>
        <p:spPr bwMode="ltGray">
          <a:xfrm>
            <a:off x="998538" y="938213"/>
            <a:ext cx="800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24" name="Rectangle 89"/>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25" name="Rectangle 298"/>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26" name="Rectangle 303"/>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27" name="Rectangle 307"/>
          <p:cNvSpPr>
            <a:spLocks noChangeArrowheads="1"/>
          </p:cNvSpPr>
          <p:nvPr/>
        </p:nvSpPr>
        <p:spPr bwMode="ltGray">
          <a:xfrm>
            <a:off x="998538" y="938213"/>
            <a:ext cx="800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28" name="Rectangle 310"/>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29" name="Rectangle 315"/>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30" name="Rectangle 319"/>
          <p:cNvSpPr>
            <a:spLocks noChangeArrowheads="1"/>
          </p:cNvSpPr>
          <p:nvPr/>
        </p:nvSpPr>
        <p:spPr bwMode="ltGray">
          <a:xfrm>
            <a:off x="998538" y="938213"/>
            <a:ext cx="800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31" name="Rectangle 322"/>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32" name="Rectangle 515"/>
          <p:cNvSpPr>
            <a:spLocks noChangeArrowheads="1"/>
          </p:cNvSpPr>
          <p:nvPr/>
        </p:nvSpPr>
        <p:spPr bwMode="ltGray">
          <a:xfrm>
            <a:off x="1052513" y="1911350"/>
            <a:ext cx="914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33" name="Rectangle 520"/>
          <p:cNvSpPr>
            <a:spLocks noChangeArrowheads="1"/>
          </p:cNvSpPr>
          <p:nvPr/>
        </p:nvSpPr>
        <p:spPr bwMode="ltGray">
          <a:xfrm>
            <a:off x="1052513" y="1911350"/>
            <a:ext cx="914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34" name="Rectangle 524"/>
          <p:cNvSpPr>
            <a:spLocks noChangeArrowheads="1"/>
          </p:cNvSpPr>
          <p:nvPr/>
        </p:nvSpPr>
        <p:spPr bwMode="ltGray">
          <a:xfrm>
            <a:off x="1052513" y="1911350"/>
            <a:ext cx="9366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35" name="Rectangle 527"/>
          <p:cNvSpPr>
            <a:spLocks noChangeArrowheads="1"/>
          </p:cNvSpPr>
          <p:nvPr/>
        </p:nvSpPr>
        <p:spPr bwMode="ltGray">
          <a:xfrm>
            <a:off x="1052513" y="1911350"/>
            <a:ext cx="914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16408" name="Rectangle 654"/>
          <p:cNvSpPr>
            <a:spLocks noGrp="1" noChangeArrowheads="1"/>
          </p:cNvSpPr>
          <p:nvPr>
            <p:ph type="title"/>
          </p:nvPr>
        </p:nvSpPr>
        <p:spPr/>
        <p:txBody>
          <a:bodyPr/>
          <a:lstStyle/>
          <a:p>
            <a:pPr eaLnBrk="1" hangingPunct="1">
              <a:defRPr/>
            </a:pPr>
            <a:r>
              <a:rPr lang="en-US" dirty="0" smtClean="0"/>
              <a:t>Steps for Entering Expenses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188" y="1550825"/>
            <a:ext cx="7667625" cy="4773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smtClean="0"/>
              <a:t>Setting up Vendors</a:t>
            </a:r>
          </a:p>
        </p:txBody>
      </p:sp>
      <p:sp>
        <p:nvSpPr>
          <p:cNvPr id="39939" name="Rectangle 6"/>
          <p:cNvSpPr>
            <a:spLocks noGrp="1" noChangeArrowheads="1"/>
          </p:cNvSpPr>
          <p:nvPr>
            <p:ph idx="1"/>
          </p:nvPr>
        </p:nvSpPr>
        <p:spPr>
          <a:xfrm>
            <a:off x="457200" y="1676400"/>
            <a:ext cx="3048000" cy="4525963"/>
          </a:xfrm>
        </p:spPr>
        <p:txBody>
          <a:bodyPr/>
          <a:lstStyle/>
          <a:p>
            <a:pPr eaLnBrk="1" hangingPunct="1"/>
            <a:r>
              <a:rPr lang="en-US" altLang="en-US" smtClean="0"/>
              <a:t>Vendors include everyone from whom you purchase products or services</a:t>
            </a:r>
          </a:p>
        </p:txBody>
      </p:sp>
      <p:pic>
        <p:nvPicPr>
          <p:cNvPr id="5" name="Picture 4" descr="C:\Users\Shelley\AppData\Local\Temp\SNAGHTML8c40aa.PNG"/>
          <p:cNvPicPr/>
          <p:nvPr/>
        </p:nvPicPr>
        <p:blipFill>
          <a:blip r:embed="rId3" cstate="print"/>
          <a:srcRect/>
          <a:stretch>
            <a:fillRect/>
          </a:stretch>
        </p:blipFill>
        <p:spPr bwMode="auto">
          <a:xfrm>
            <a:off x="3505200" y="1752600"/>
            <a:ext cx="5102482" cy="35540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mtClean="0"/>
              <a:t>Activating Class Tracking</a:t>
            </a:r>
          </a:p>
        </p:txBody>
      </p:sp>
      <p:sp>
        <p:nvSpPr>
          <p:cNvPr id="40963" name="Rectangle 3"/>
          <p:cNvSpPr>
            <a:spLocks noGrp="1" noChangeArrowheads="1"/>
          </p:cNvSpPr>
          <p:nvPr>
            <p:ph idx="1"/>
          </p:nvPr>
        </p:nvSpPr>
        <p:spPr>
          <a:xfrm>
            <a:off x="457200" y="1676400"/>
            <a:ext cx="3810000" cy="4525963"/>
          </a:xfrm>
        </p:spPr>
        <p:txBody>
          <a:bodyPr/>
          <a:lstStyle/>
          <a:p>
            <a:pPr eaLnBrk="1" hangingPunct="1">
              <a:lnSpc>
                <a:spcPct val="80000"/>
              </a:lnSpc>
            </a:pPr>
            <a:r>
              <a:rPr lang="en-US" altLang="en-US" sz="2400" dirty="0" smtClean="0"/>
              <a:t>Class Tracking allows you to separate your income and expenses by </a:t>
            </a:r>
          </a:p>
          <a:p>
            <a:pPr lvl="1" eaLnBrk="1" hangingPunct="1">
              <a:lnSpc>
                <a:spcPct val="80000"/>
              </a:lnSpc>
            </a:pPr>
            <a:r>
              <a:rPr lang="en-US" altLang="en-US" sz="2000" dirty="0" smtClean="0"/>
              <a:t>department</a:t>
            </a:r>
          </a:p>
          <a:p>
            <a:pPr lvl="1" eaLnBrk="1" hangingPunct="1">
              <a:lnSpc>
                <a:spcPct val="80000"/>
              </a:lnSpc>
            </a:pPr>
            <a:r>
              <a:rPr lang="en-US" altLang="en-US" sz="2000" dirty="0" smtClean="0"/>
              <a:t>location</a:t>
            </a:r>
          </a:p>
          <a:p>
            <a:pPr lvl="1" eaLnBrk="1" hangingPunct="1">
              <a:lnSpc>
                <a:spcPct val="80000"/>
              </a:lnSpc>
            </a:pPr>
            <a:r>
              <a:rPr lang="en-US" altLang="en-US" sz="2000" dirty="0" smtClean="0"/>
              <a:t>profit center</a:t>
            </a:r>
          </a:p>
          <a:p>
            <a:pPr lvl="1" eaLnBrk="1" hangingPunct="1">
              <a:lnSpc>
                <a:spcPct val="80000"/>
              </a:lnSpc>
            </a:pPr>
            <a:r>
              <a:rPr lang="en-US" altLang="en-US" sz="2000" dirty="0" smtClean="0"/>
              <a:t>other</a:t>
            </a:r>
            <a:endParaRPr lang="en-US" altLang="en-US" sz="2000" dirty="0" smtClean="0"/>
          </a:p>
          <a:p>
            <a:pPr eaLnBrk="1" hangingPunct="1">
              <a:lnSpc>
                <a:spcPct val="80000"/>
              </a:lnSpc>
            </a:pPr>
            <a:r>
              <a:rPr lang="en-US" altLang="en-US" sz="2400" dirty="0" smtClean="0"/>
              <a:t>Create separate profit and loss reports for each class of the business</a:t>
            </a:r>
          </a:p>
        </p:txBody>
      </p:sp>
      <p:pic>
        <p:nvPicPr>
          <p:cNvPr id="5" name="Picture 4" descr="C:\Users\Shelley\AppData\Local\Temp\SNAGHTML446097.PNG"/>
          <p:cNvPicPr/>
          <p:nvPr/>
        </p:nvPicPr>
        <p:blipFill>
          <a:blip r:embed="rId3" cstate="print"/>
          <a:srcRect/>
          <a:stretch>
            <a:fillRect/>
          </a:stretch>
        </p:blipFill>
        <p:spPr bwMode="auto">
          <a:xfrm>
            <a:off x="4191000" y="2057400"/>
            <a:ext cx="4704176" cy="3181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pPr eaLnBrk="1" hangingPunct="1">
              <a:defRPr/>
            </a:pPr>
            <a:r>
              <a:rPr lang="en-US" smtClean="0"/>
              <a:t>Tracking Job Costs</a:t>
            </a:r>
          </a:p>
        </p:txBody>
      </p:sp>
      <p:sp>
        <p:nvSpPr>
          <p:cNvPr id="41987" name="Rectangle 3"/>
          <p:cNvSpPr>
            <a:spLocks noGrp="1" noChangeArrowheads="1"/>
          </p:cNvSpPr>
          <p:nvPr>
            <p:ph idx="1"/>
          </p:nvPr>
        </p:nvSpPr>
        <p:spPr>
          <a:xfrm>
            <a:off x="457200" y="1676400"/>
            <a:ext cx="8229600" cy="2209800"/>
          </a:xfrm>
        </p:spPr>
        <p:txBody>
          <a:bodyPr/>
          <a:lstStyle/>
          <a:p>
            <a:pPr eaLnBrk="1" hangingPunct="1">
              <a:lnSpc>
                <a:spcPct val="90000"/>
              </a:lnSpc>
            </a:pPr>
            <a:r>
              <a:rPr lang="en-US" altLang="en-US" sz="2400" dirty="0" smtClean="0"/>
              <a:t>Job Costing tracks expenses for each customer or job </a:t>
            </a:r>
          </a:p>
          <a:p>
            <a:pPr eaLnBrk="1" hangingPunct="1">
              <a:lnSpc>
                <a:spcPct val="90000"/>
              </a:lnSpc>
            </a:pPr>
            <a:r>
              <a:rPr lang="en-US" altLang="en-US" sz="2400" dirty="0" smtClean="0"/>
              <a:t>Use the </a:t>
            </a:r>
            <a:r>
              <a:rPr lang="en-US" altLang="en-US" sz="2400" dirty="0" err="1" smtClean="0"/>
              <a:t>Customer:Job</a:t>
            </a:r>
            <a:r>
              <a:rPr lang="en-US" altLang="en-US" sz="2400" dirty="0" smtClean="0"/>
              <a:t> column to link each expense account or Item with the customer or job to which it applies</a:t>
            </a:r>
          </a:p>
          <a:p>
            <a:pPr eaLnBrk="1" hangingPunct="1">
              <a:lnSpc>
                <a:spcPct val="90000"/>
              </a:lnSpc>
            </a:pPr>
            <a:r>
              <a:rPr lang="en-US" altLang="en-US" sz="2400" dirty="0" smtClean="0"/>
              <a:t>Profit &amp; Loss by Job report shows income and expenses separately for each job</a:t>
            </a:r>
          </a:p>
        </p:txBody>
      </p:sp>
      <p:pic>
        <p:nvPicPr>
          <p:cNvPr id="7" name="Picture 6"/>
          <p:cNvPicPr/>
          <p:nvPr/>
        </p:nvPicPr>
        <p:blipFill>
          <a:blip r:embed="rId3" cstate="print"/>
          <a:srcRect/>
          <a:stretch>
            <a:fillRect/>
          </a:stretch>
        </p:blipFill>
        <p:spPr bwMode="auto">
          <a:xfrm>
            <a:off x="1143000" y="4724400"/>
            <a:ext cx="68580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smtClean="0"/>
              <a:t>Paying Vendors</a:t>
            </a:r>
          </a:p>
        </p:txBody>
      </p:sp>
      <p:sp>
        <p:nvSpPr>
          <p:cNvPr id="43011" name="Rectangle 3"/>
          <p:cNvSpPr>
            <a:spLocks noGrp="1" noChangeArrowheads="1"/>
          </p:cNvSpPr>
          <p:nvPr>
            <p:ph idx="1"/>
          </p:nvPr>
        </p:nvSpPr>
        <p:spPr/>
        <p:txBody>
          <a:bodyPr/>
          <a:lstStyle/>
          <a:p>
            <a:pPr marL="609600" indent="-609600" eaLnBrk="1" hangingPunct="1"/>
            <a:r>
              <a:rPr lang="en-US" altLang="en-US" sz="2800" smtClean="0"/>
              <a:t>Pay vendors with check, credit card, electronic funds transfer, or cash </a:t>
            </a:r>
          </a:p>
          <a:p>
            <a:pPr marL="609600" indent="-609600" eaLnBrk="1" hangingPunct="1"/>
            <a:r>
              <a:rPr lang="en-US" altLang="en-US" sz="2800" smtClean="0"/>
              <a:t>The three common situations are:</a:t>
            </a:r>
          </a:p>
          <a:p>
            <a:pPr marL="990600" lvl="1" indent="-533400" eaLnBrk="1" hangingPunct="1">
              <a:buFontTx/>
              <a:buAutoNum type="arabicPeriod"/>
            </a:pPr>
            <a:r>
              <a:rPr lang="en-US" altLang="en-US" sz="2400" smtClean="0"/>
              <a:t>Manually write a check and record the transaction in an account register</a:t>
            </a:r>
          </a:p>
          <a:p>
            <a:pPr marL="990600" lvl="1" indent="-533400" eaLnBrk="1" hangingPunct="1">
              <a:buFontTx/>
              <a:buAutoNum type="arabicPeriod"/>
            </a:pPr>
            <a:r>
              <a:rPr lang="en-US" altLang="en-US" sz="2400" smtClean="0"/>
              <a:t>Use the Write Checks window to write and print checks</a:t>
            </a:r>
          </a:p>
          <a:p>
            <a:pPr marL="990600" lvl="1" indent="-533400" eaLnBrk="1" hangingPunct="1">
              <a:buFontTx/>
              <a:buAutoNum type="arabicPeriod"/>
            </a:pPr>
            <a:r>
              <a:rPr lang="en-US" altLang="en-US" sz="2400" smtClean="0"/>
              <a:t>Use the Enter Bills</a:t>
            </a:r>
            <a:r>
              <a:rPr lang="en-US" altLang="en-US" sz="2400" i="1" smtClean="0"/>
              <a:t> </a:t>
            </a:r>
            <a:r>
              <a:rPr lang="en-US" altLang="en-US" sz="2400" smtClean="0"/>
              <a:t>window to record Accounts Payable and then use the Pay Bills</a:t>
            </a:r>
            <a:r>
              <a:rPr lang="en-US" altLang="en-US" sz="2400" i="1" smtClean="0"/>
              <a:t> </a:t>
            </a:r>
            <a:r>
              <a:rPr lang="en-US" altLang="en-US" sz="2400" smtClean="0"/>
              <a:t>window to pay the bill </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8qQI8YVvUUCIGHXFSog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wnM.iqjF0Grn40mnQDxv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t64dHbHPEebH2POvxT1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tuit Template_v1_040308">
  <a:themeElements>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fontScheme name="Intuit Template_v1_040308">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Intuit Template_v1_040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uit Template_v1_0403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uit Template_v1_0403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uit Template_v1_0403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uit Template_v1_0403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uit Template_v1_0403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uit Template_v1_040308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uit Template_v1_0403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uit Template_v1_0403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uit Template_v1_0403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uit Template_v1_0403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uit Template_v1_0403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Customizing-14</Template>
  <TotalTime>956</TotalTime>
  <Words>818</Words>
  <Application>Microsoft Office PowerPoint</Application>
  <PresentationFormat>On-screen Show (4:3)</PresentationFormat>
  <Paragraphs>149</Paragraphs>
  <Slides>25</Slides>
  <Notes>25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Intuit Template_v1_040308</vt:lpstr>
      <vt:lpstr>TCLayout.ActiveDocument.1</vt:lpstr>
      <vt:lpstr>Managing Expenses</vt:lpstr>
      <vt:lpstr>Topics</vt:lpstr>
      <vt:lpstr>Topics (cont.)</vt:lpstr>
      <vt:lpstr>Entering Expenses in QuickBooks</vt:lpstr>
      <vt:lpstr>Steps for Entering Expenses</vt:lpstr>
      <vt:lpstr>Setting up Vendors</vt:lpstr>
      <vt:lpstr>Activating Class Tracking</vt:lpstr>
      <vt:lpstr>Tracking Job Costs</vt:lpstr>
      <vt:lpstr>Paying Vendors</vt:lpstr>
      <vt:lpstr>Using Registers</vt:lpstr>
      <vt:lpstr>Using Write Checks without Using A/P</vt:lpstr>
      <vt:lpstr>Entering Bills</vt:lpstr>
      <vt:lpstr>The Unpaid Bills Detail Report</vt:lpstr>
      <vt:lpstr>Paying Bills</vt:lpstr>
      <vt:lpstr>Paying Bills Options</vt:lpstr>
      <vt:lpstr>Printer Setup</vt:lpstr>
      <vt:lpstr>Printing Checks</vt:lpstr>
      <vt:lpstr>Voiding Checks</vt:lpstr>
      <vt:lpstr>Creating Vendor Credits</vt:lpstr>
      <vt:lpstr>Applying Vendor Credits</vt:lpstr>
      <vt:lpstr>Tracking Company Credit Cards</vt:lpstr>
      <vt:lpstr>Paying Sales Tax</vt:lpstr>
      <vt:lpstr>A/P Reports</vt:lpstr>
      <vt:lpstr>Summary of Key Points</vt:lpstr>
      <vt:lpstr>Summary of Key Points (cont.)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Managing Expenses</dc:title>
  <dc:creator>The Sleeter Group, Inc.</dc:creator>
  <cp:lastModifiedBy>Deborah</cp:lastModifiedBy>
  <cp:revision>213</cp:revision>
  <dcterms:created xsi:type="dcterms:W3CDTF">2004-06-08T17:25:39Z</dcterms:created>
  <dcterms:modified xsi:type="dcterms:W3CDTF">2013-10-24T01:26:20Z</dcterms:modified>
</cp:coreProperties>
</file>